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</p:sldIdLst>
  <p:sldSz cy="6858000" cx="12192000"/>
  <p:notesSz cx="12192000" cy="6858000"/>
  <p:embeddedFontLst>
    <p:embeddedFont>
      <p:font typeface="Noto Sans Symbols"/>
      <p:regular r:id="rId42"/>
      <p:bold r:id="rId4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44" roundtripDataSignature="AMtx7mjE8GEVxqh/C8KUeSi52OfZbbJe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E5A094D-FBF5-4B15-B8D8-541B39C3B87B}">
  <a:tblStyle styleId="{9E5A094D-FBF5-4B15-B8D8-541B39C3B87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20" Type="http://schemas.openxmlformats.org/officeDocument/2006/relationships/slide" Target="slides/slide14.xml"/><Relationship Id="rId42" Type="http://schemas.openxmlformats.org/officeDocument/2006/relationships/font" Target="fonts/NotoSansSymbols-regular.fntdata"/><Relationship Id="rId41" Type="http://schemas.openxmlformats.org/officeDocument/2006/relationships/slide" Target="slides/slide35.xml"/><Relationship Id="rId22" Type="http://schemas.openxmlformats.org/officeDocument/2006/relationships/slide" Target="slides/slide16.xml"/><Relationship Id="rId44" Type="http://customschemas.google.com/relationships/presentationmetadata" Target="metadata"/><Relationship Id="rId21" Type="http://schemas.openxmlformats.org/officeDocument/2006/relationships/slide" Target="slides/slide15.xml"/><Relationship Id="rId43" Type="http://schemas.openxmlformats.org/officeDocument/2006/relationships/font" Target="fonts/NotoSansSymbols-bold.fntdata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8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9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9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0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0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2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2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2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8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8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9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9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0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30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3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3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3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3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3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9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7"/>
          <p:cNvSpPr txBox="1"/>
          <p:nvPr>
            <p:ph type="ctrTitle"/>
          </p:nvPr>
        </p:nvSpPr>
        <p:spPr>
          <a:xfrm>
            <a:off x="2267330" y="1103198"/>
            <a:ext cx="7657338" cy="2330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7"/>
          <p:cNvSpPr txBox="1"/>
          <p:nvPr>
            <p:ph idx="1" type="subTitle"/>
          </p:nvPr>
        </p:nvSpPr>
        <p:spPr>
          <a:xfrm>
            <a:off x="2294635" y="3942333"/>
            <a:ext cx="7602728" cy="1068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7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7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7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8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8"/>
          <p:cNvSpPr txBox="1"/>
          <p:nvPr>
            <p:ph idx="1" type="body"/>
          </p:nvPr>
        </p:nvSpPr>
        <p:spPr>
          <a:xfrm>
            <a:off x="931570" y="1430997"/>
            <a:ext cx="10360025" cy="42475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8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8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8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9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9"/>
          <p:cNvSpPr txBox="1"/>
          <p:nvPr>
            <p:ph idx="1" type="body"/>
          </p:nvPr>
        </p:nvSpPr>
        <p:spPr>
          <a:xfrm>
            <a:off x="916939" y="1706841"/>
            <a:ext cx="4752340" cy="4117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9"/>
          <p:cNvSpPr txBox="1"/>
          <p:nvPr>
            <p:ph idx="2" type="body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9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9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9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0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0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0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1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1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1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1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6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6"/>
          <p:cNvSpPr txBox="1"/>
          <p:nvPr>
            <p:ph idx="1" type="body"/>
          </p:nvPr>
        </p:nvSpPr>
        <p:spPr>
          <a:xfrm>
            <a:off x="931570" y="1430997"/>
            <a:ext cx="10360025" cy="42475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6"/>
          <p:cNvSpPr txBox="1"/>
          <p:nvPr>
            <p:ph idx="11" type="ft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36"/>
          <p:cNvSpPr txBox="1"/>
          <p:nvPr>
            <p:ph idx="10" type="dt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36"/>
          <p:cNvSpPr txBox="1"/>
          <p:nvPr>
            <p:ph idx="12" type="sldNum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7.jp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>
            <p:ph type="ctrTitle"/>
          </p:nvPr>
        </p:nvSpPr>
        <p:spPr>
          <a:xfrm>
            <a:off x="2267330" y="1103198"/>
            <a:ext cx="7657338" cy="2330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OBJECT ORIENTED ANALYSIS AND DESIGN</a:t>
            </a:r>
            <a:endParaRPr/>
          </a:p>
        </p:txBody>
      </p:sp>
      <p:sp>
        <p:nvSpPr>
          <p:cNvPr id="44" name="Google Shape;44;p1"/>
          <p:cNvSpPr txBox="1"/>
          <p:nvPr>
            <p:ph idx="1" type="subTitle"/>
          </p:nvPr>
        </p:nvSpPr>
        <p:spPr>
          <a:xfrm>
            <a:off x="2293938" y="3941763"/>
            <a:ext cx="8374062" cy="4751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427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UNIFIED PROCESS AND USE CASE DIAGRAMS</a:t>
            </a:r>
            <a:endParaRPr/>
          </a:p>
        </p:txBody>
      </p:sp>
      <p:sp>
        <p:nvSpPr>
          <p:cNvPr id="45" name="Google Shape;45;p1"/>
          <p:cNvSpPr txBox="1"/>
          <p:nvPr/>
        </p:nvSpPr>
        <p:spPr>
          <a:xfrm>
            <a:off x="7620000" y="4959862"/>
            <a:ext cx="3733800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/>
              <a:t>By</a:t>
            </a:r>
            <a:endParaRPr b="0"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/>
              <a:t>K.SHENBAGAVALLI , AP/CSE</a:t>
            </a:r>
            <a:endParaRPr b="0"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/>
              <a:t>JCE</a:t>
            </a:r>
            <a:endParaRPr b="0"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/>
            </a:b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/>
          <p:nvPr>
            <p:ph type="title"/>
          </p:nvPr>
        </p:nvSpPr>
        <p:spPr>
          <a:xfrm>
            <a:off x="916951" y="609675"/>
            <a:ext cx="96735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400">
                <a:latin typeface="Calibri"/>
                <a:ea typeface="Calibri"/>
                <a:cs typeface="Calibri"/>
                <a:sym typeface="Calibri"/>
              </a:rPr>
              <a:t>Iterative and Evolutionary Development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0"/>
          <p:cNvSpPr txBox="1"/>
          <p:nvPr>
            <p:ph idx="1" type="body"/>
          </p:nvPr>
        </p:nvSpPr>
        <p:spPr>
          <a:xfrm>
            <a:off x="931575" y="1306900"/>
            <a:ext cx="10359900" cy="46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775">
            <a:spAutoFit/>
          </a:bodyPr>
          <a:lstStyle/>
          <a:p>
            <a:pPr indent="-227329" lvl="0" marL="24002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A key practice in of the modern methods – Eg. Unified process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6350" rtl="0" algn="l">
              <a:lnSpc>
                <a:spcPct val="107916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In this lifecycle approach, </a:t>
            </a:r>
            <a:r>
              <a:rPr lang="en-US" sz="2400" u="none"/>
              <a:t>development is organized into a series of short, fixed- 	length </a:t>
            </a: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(for example, three-week) </a:t>
            </a:r>
            <a:r>
              <a:rPr lang="en-US" sz="2400" u="none"/>
              <a:t>mini-projects called iterations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rtl="0" algn="l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400" u="none"/>
              <a:t>outcome </a:t>
            </a: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of each is a tested, integrated, and executable </a:t>
            </a:r>
            <a:r>
              <a:rPr lang="en-US" sz="2400" u="none"/>
              <a:t>partial system</a:t>
            </a: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5715" rtl="0" algn="l">
              <a:lnSpc>
                <a:spcPct val="107916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Each </a:t>
            </a:r>
            <a:r>
              <a:rPr lang="en-US" sz="2400" u="none"/>
              <a:t>iteration </a:t>
            </a: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includes its </a:t>
            </a:r>
            <a:r>
              <a:rPr lang="en-US" sz="2400" u="none"/>
              <a:t>own </a:t>
            </a: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requirements analysis, design, implementation, 	and testing activities.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rtl="0" algn="l">
              <a:lnSpc>
                <a:spcPct val="114166"/>
              </a:lnSpc>
              <a:spcBef>
                <a:spcPts val="68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The system </a:t>
            </a:r>
            <a:r>
              <a:rPr lang="en-US" sz="2400" u="none"/>
              <a:t>grows incrementally over time</a:t>
            </a: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, iteration by iteration, and thus this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241300" rtl="0" algn="l">
              <a:lnSpc>
                <a:spcPct val="1141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approach is also known as </a:t>
            </a:r>
            <a:r>
              <a:rPr lang="en-US" sz="2400" u="none"/>
              <a:t>iterative and incremental development</a:t>
            </a: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6350" rtl="0" algn="l">
              <a:lnSpc>
                <a:spcPct val="107916"/>
              </a:lnSpc>
              <a:spcBef>
                <a:spcPts val="103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Because </a:t>
            </a:r>
            <a:r>
              <a:rPr lang="en-US" sz="2400" u="none"/>
              <a:t>feedback and adaptation </a:t>
            </a: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evolve the specifications and design, it is also 	known as </a:t>
            </a:r>
            <a:r>
              <a:rPr lang="en-US" sz="2400" u="none"/>
              <a:t>iterative and evolutionary development</a:t>
            </a: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2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400">
                <a:latin typeface="Calibri"/>
                <a:ea typeface="Calibri"/>
                <a:cs typeface="Calibri"/>
                <a:sym typeface="Calibri"/>
              </a:rPr>
              <a:t>Iterative and Evolutionary Development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1"/>
          <p:cNvSpPr txBox="1"/>
          <p:nvPr/>
        </p:nvSpPr>
        <p:spPr>
          <a:xfrm>
            <a:off x="931570" y="1530020"/>
            <a:ext cx="10356850" cy="898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3650">
            <a:spAutoFit/>
          </a:bodyPr>
          <a:lstStyle/>
          <a:p>
            <a:pPr indent="-227965" lvl="0" marL="24066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The system may not be eligible for production deployment until after </a:t>
            </a:r>
            <a:r>
              <a:rPr b="1" lang="en-US" sz="2200">
                <a:latin typeface="Calibri"/>
                <a:ea typeface="Calibri"/>
                <a:cs typeface="Calibri"/>
                <a:sym typeface="Calibri"/>
              </a:rPr>
              <a:t>many iterations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;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241300" rtl="0" algn="l">
              <a:lnSpc>
                <a:spcPct val="100000"/>
              </a:lnSpc>
              <a:spcBef>
                <a:spcPts val="795"/>
              </a:spcBef>
              <a:spcAft>
                <a:spcPts val="0"/>
              </a:spcAft>
              <a:buNone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eg., 10 or 15 iterations.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1"/>
          <p:cNvSpPr txBox="1"/>
          <p:nvPr/>
        </p:nvSpPr>
        <p:spPr>
          <a:xfrm>
            <a:off x="7183628" y="2504058"/>
            <a:ext cx="4107815" cy="360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of	the	requirements,	and	quickly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1"/>
          <p:cNvSpPr txBox="1"/>
          <p:nvPr/>
        </p:nvSpPr>
        <p:spPr>
          <a:xfrm>
            <a:off x="931570" y="2403280"/>
            <a:ext cx="10360025" cy="35128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3025">
            <a:spAutoFit/>
          </a:bodyPr>
          <a:lstStyle/>
          <a:p>
            <a:pPr indent="-227965" lvl="0" marL="240665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Each  iteration  involves  choosing  a  small  subset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241300" rtl="0" algn="just">
              <a:lnSpc>
                <a:spcPct val="100000"/>
              </a:lnSpc>
              <a:spcBef>
                <a:spcPts val="790"/>
              </a:spcBef>
              <a:spcAft>
                <a:spcPts val="0"/>
              </a:spcAft>
              <a:buNone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designing, implementing, and testing.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41300" marR="8255" rtl="0" algn="just">
              <a:lnSpc>
                <a:spcPct val="1301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In addition to </a:t>
            </a:r>
            <a:r>
              <a:rPr b="1" lang="en-US" sz="2200">
                <a:latin typeface="Calibri"/>
                <a:ea typeface="Calibri"/>
                <a:cs typeface="Calibri"/>
                <a:sym typeface="Calibri"/>
              </a:rPr>
              <a:t>requirements clarification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, activities such as </a:t>
            </a:r>
            <a:r>
              <a:rPr b="1" lang="en-US" sz="2200">
                <a:latin typeface="Calibri"/>
                <a:ea typeface="Calibri"/>
                <a:cs typeface="Calibri"/>
                <a:sym typeface="Calibri"/>
              </a:rPr>
              <a:t>load testing 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will prove if the partial design and implementation are on the </a:t>
            </a:r>
            <a:r>
              <a:rPr b="1" lang="en-US" sz="2200">
                <a:latin typeface="Calibri"/>
                <a:ea typeface="Calibri"/>
                <a:cs typeface="Calibri"/>
                <a:sym typeface="Calibri"/>
              </a:rPr>
              <a:t>right path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, or if in the next iteration, a change in the core architecture is required.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41300" marR="508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b="1" lang="en-US" sz="2200">
                <a:latin typeface="Calibri"/>
                <a:ea typeface="Calibri"/>
                <a:cs typeface="Calibri"/>
                <a:sym typeface="Calibri"/>
              </a:rPr>
              <a:t>early iterations 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b="1" lang="en-US" sz="2200">
                <a:latin typeface="Calibri"/>
                <a:ea typeface="Calibri"/>
                <a:cs typeface="Calibri"/>
                <a:sym typeface="Calibri"/>
              </a:rPr>
              <a:t>deviation from the "true path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" of the system (in terms of its final requirements and design) will be larger than in later iterations. Over time, the system converges towards this path.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2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400">
                <a:latin typeface="Calibri"/>
                <a:ea typeface="Calibri"/>
                <a:cs typeface="Calibri"/>
                <a:sym typeface="Calibri"/>
              </a:rPr>
              <a:t>Iterative and Evolutionary Development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4" name="Google Shape;16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4003" y="2131330"/>
            <a:ext cx="10520261" cy="4308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2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400">
                <a:latin typeface="Calibri"/>
                <a:ea typeface="Calibri"/>
                <a:cs typeface="Calibri"/>
                <a:sym typeface="Calibri"/>
              </a:rPr>
              <a:t>Iterative and Evolutionary Development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3"/>
          <p:cNvSpPr txBox="1"/>
          <p:nvPr/>
        </p:nvSpPr>
        <p:spPr>
          <a:xfrm>
            <a:off x="916939" y="1793189"/>
            <a:ext cx="5251450" cy="452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227329" lvl="0" marL="24002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Benefits of Iterative Development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1" name="Google Shape;17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7216" y="2406395"/>
            <a:ext cx="3127248" cy="1879091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13"/>
          <p:cNvSpPr txBox="1"/>
          <p:nvPr/>
        </p:nvSpPr>
        <p:spPr>
          <a:xfrm>
            <a:off x="1651254" y="2679293"/>
            <a:ext cx="2520315" cy="118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635" lvl="0" marL="12065" marR="5080" rtl="0" algn="ctr">
              <a:lnSpc>
                <a:spcPct val="1272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less project failure, better productivity, and lower defect rates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3" name="Google Shape;17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9264" y="2406395"/>
            <a:ext cx="3127247" cy="1879091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3"/>
          <p:cNvSpPr txBox="1"/>
          <p:nvPr/>
        </p:nvSpPr>
        <p:spPr>
          <a:xfrm>
            <a:off x="5129021" y="3010662"/>
            <a:ext cx="2428240" cy="6115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2525">
            <a:spAutoFit/>
          </a:bodyPr>
          <a:lstStyle/>
          <a:p>
            <a:pPr indent="85090" lvl="0" marL="12700" marR="5080" rtl="0" algn="l">
              <a:lnSpc>
                <a:spcPct val="110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early rather than late mitigation of high risks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5" name="Google Shape;17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09788" y="2406395"/>
            <a:ext cx="3127248" cy="1879091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13"/>
          <p:cNvSpPr txBox="1"/>
          <p:nvPr/>
        </p:nvSpPr>
        <p:spPr>
          <a:xfrm>
            <a:off x="8655177" y="3150235"/>
            <a:ext cx="2237740" cy="330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early visible progress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7" name="Google Shape;17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7216" y="4590288"/>
            <a:ext cx="3127248" cy="1879092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3"/>
          <p:cNvSpPr txBox="1"/>
          <p:nvPr/>
        </p:nvSpPr>
        <p:spPr>
          <a:xfrm>
            <a:off x="1643633" y="4915661"/>
            <a:ext cx="2541905" cy="1169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8100">
            <a:spAutoFit/>
          </a:bodyPr>
          <a:lstStyle/>
          <a:p>
            <a:pPr indent="-6985" lvl="0" marL="12700" marR="5080" rtl="0" algn="ctr">
              <a:lnSpc>
                <a:spcPct val="91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early feedback, user engagement, and adaptation, leading to a refined system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9" name="Google Shape;17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9264" y="4590288"/>
            <a:ext cx="3127247" cy="1879092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13"/>
          <p:cNvSpPr txBox="1"/>
          <p:nvPr/>
        </p:nvSpPr>
        <p:spPr>
          <a:xfrm>
            <a:off x="5232653" y="5334406"/>
            <a:ext cx="2219960" cy="330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managed complexity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09788" y="4590288"/>
            <a:ext cx="3127248" cy="1879092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3"/>
          <p:cNvSpPr txBox="1"/>
          <p:nvPr/>
        </p:nvSpPr>
        <p:spPr>
          <a:xfrm>
            <a:off x="8390001" y="4636389"/>
            <a:ext cx="2768600" cy="172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8725">
            <a:spAutoFit/>
          </a:bodyPr>
          <a:lstStyle/>
          <a:p>
            <a:pPr indent="0" lvl="0" marL="12700" marR="5080" rtl="0" algn="ctr">
              <a:lnSpc>
                <a:spcPct val="91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the learning within an iteration can be methodically used to improve the development process itself, iteration by iteration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4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2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400">
                <a:latin typeface="Calibri"/>
                <a:ea typeface="Calibri"/>
                <a:cs typeface="Calibri"/>
                <a:sym typeface="Calibri"/>
              </a:rPr>
              <a:t>Iterative and Evolutionary Development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4"/>
          <p:cNvSpPr txBox="1"/>
          <p:nvPr/>
        </p:nvSpPr>
        <p:spPr>
          <a:xfrm>
            <a:off x="931570" y="1480769"/>
            <a:ext cx="10357485" cy="9988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 u="sng">
                <a:latin typeface="Calibri"/>
                <a:ea typeface="Calibri"/>
                <a:cs typeface="Calibri"/>
                <a:sym typeface="Calibri"/>
              </a:rPr>
              <a:t>What is Iteration Time boxing?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5080" rtl="0" algn="l">
              <a:lnSpc>
                <a:spcPct val="70000"/>
              </a:lnSpc>
              <a:spcBef>
                <a:spcPts val="995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Most	iterative	methods	recommend	an	iteration	length	between	two	and	six 	weeks.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4"/>
          <p:cNvSpPr txBox="1"/>
          <p:nvPr/>
        </p:nvSpPr>
        <p:spPr>
          <a:xfrm>
            <a:off x="931570" y="2472054"/>
            <a:ext cx="1035748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27329" lvl="0" marL="24002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Small	steps,	rapid	feedback,	and	adaptation	are	central	ideas	in	iterative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4"/>
          <p:cNvSpPr txBox="1"/>
          <p:nvPr/>
        </p:nvSpPr>
        <p:spPr>
          <a:xfrm>
            <a:off x="1160170" y="2727782"/>
            <a:ext cx="1746250" cy="391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development.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4"/>
          <p:cNvSpPr txBox="1"/>
          <p:nvPr/>
        </p:nvSpPr>
        <p:spPr>
          <a:xfrm>
            <a:off x="931570" y="3110865"/>
            <a:ext cx="1035621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27329" lvl="0" marL="24002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Long	iterations	subvert	the	core	motivation	for	iterative	development	and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4"/>
          <p:cNvSpPr txBox="1"/>
          <p:nvPr/>
        </p:nvSpPr>
        <p:spPr>
          <a:xfrm>
            <a:off x="1160170" y="3366896"/>
            <a:ext cx="258254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increase project risk.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4"/>
          <p:cNvSpPr txBox="1"/>
          <p:nvPr/>
        </p:nvSpPr>
        <p:spPr>
          <a:xfrm>
            <a:off x="931570" y="3749420"/>
            <a:ext cx="10360025" cy="19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2550">
            <a:spAutoFit/>
          </a:bodyPr>
          <a:lstStyle/>
          <a:p>
            <a:pPr indent="-227329" lvl="0" marL="240029" marR="5080" rtl="0" algn="just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A very long time-boxed iteration misses the point of iterative development. Short 	is good.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rtl="0" algn="just">
              <a:lnSpc>
                <a:spcPct val="100000"/>
              </a:lnSpc>
              <a:spcBef>
                <a:spcPts val="145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Iterations are time-boxed, or fixed in length. Date slippage is illegal.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5080" rtl="0" algn="just">
              <a:lnSpc>
                <a:spcPct val="70000"/>
              </a:lnSpc>
              <a:spcBef>
                <a:spcPts val="994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If it seems that it will be difficult to meet the deadline, the recommended 	response is to de-scope-remove tasks or requirements from the iteration, and 	include them in a future iteration, rather than slip the completion date.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/>
          <p:nvPr>
            <p:ph type="title"/>
          </p:nvPr>
        </p:nvSpPr>
        <p:spPr>
          <a:xfrm>
            <a:off x="916939" y="609676"/>
            <a:ext cx="8937600" cy="6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>
                <a:latin typeface="Calibri"/>
                <a:ea typeface="Calibri"/>
                <a:cs typeface="Calibri"/>
                <a:sym typeface="Calibri"/>
              </a:rPr>
              <a:t>Iterative and Evolutionary Development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5"/>
          <p:cNvSpPr txBox="1"/>
          <p:nvPr/>
        </p:nvSpPr>
        <p:spPr>
          <a:xfrm>
            <a:off x="931570" y="1434637"/>
            <a:ext cx="10359390" cy="4538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latin typeface="Calibri"/>
                <a:ea typeface="Calibri"/>
                <a:cs typeface="Calibri"/>
                <a:sym typeface="Calibri"/>
              </a:rPr>
              <a:t>What is the Need for Feedback and Adaptation?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5715" rtl="0" algn="l">
              <a:lnSpc>
                <a:spcPct val="107916"/>
              </a:lnSpc>
              <a:spcBef>
                <a:spcPts val="105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In complex, changing systems feedback and adaptation are key ingredients for 	success.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rtl="0" algn="l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Feedback from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725805" marR="5080" rtl="0" algn="l">
              <a:lnSpc>
                <a:spcPct val="109166"/>
              </a:lnSpc>
              <a:spcBef>
                <a:spcPts val="1015"/>
              </a:spcBef>
              <a:spcAft>
                <a:spcPts val="0"/>
              </a:spcAft>
              <a:buSzPts val="2400"/>
              <a:buFont typeface="Noto Sans Symbols"/>
              <a:buChar char="⮚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Early	development,	programmers	trying	to	read	specifications,	and	client demos </a:t>
            </a:r>
            <a:r>
              <a:rPr lang="en-US" sz="24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to refine the requirements.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47979" lvl="1" marL="724535" rtl="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SzPts val="2400"/>
              <a:buFont typeface="Noto Sans Symbols"/>
              <a:buChar char="⮚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tests and developers </a:t>
            </a:r>
            <a:r>
              <a:rPr lang="en-US" sz="24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to refine the design or models.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725805" marR="5080" rtl="0" algn="l">
              <a:lnSpc>
                <a:spcPct val="107500"/>
              </a:lnSpc>
              <a:spcBef>
                <a:spcPts val="1050"/>
              </a:spcBef>
              <a:spcAft>
                <a:spcPts val="0"/>
              </a:spcAft>
              <a:buSzPts val="2400"/>
              <a:buFont typeface="Noto Sans Symbols"/>
              <a:buChar char="⮚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the progress of the team tackling early features </a:t>
            </a:r>
            <a:r>
              <a:rPr lang="en-US" sz="24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to refine the schedule and estimates.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47979" lvl="1" marL="724535" rtl="0" algn="l">
              <a:lnSpc>
                <a:spcPct val="113541"/>
              </a:lnSpc>
              <a:spcBef>
                <a:spcPts val="695"/>
              </a:spcBef>
              <a:spcAft>
                <a:spcPts val="0"/>
              </a:spcAft>
              <a:buSzPts val="2400"/>
              <a:buFont typeface="Noto Sans Symbols"/>
              <a:buChar char="⮚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the client and marketplace to re-prioritize the features </a:t>
            </a:r>
            <a:r>
              <a:rPr lang="en-US" sz="24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to tackle in the next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725805" rtl="0" algn="l">
              <a:lnSpc>
                <a:spcPct val="11354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iteration.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6"/>
          <p:cNvSpPr txBox="1"/>
          <p:nvPr>
            <p:ph type="title"/>
          </p:nvPr>
        </p:nvSpPr>
        <p:spPr>
          <a:xfrm>
            <a:off x="916939" y="609676"/>
            <a:ext cx="8937600" cy="6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200">
                <a:latin typeface="Calibri"/>
                <a:ea typeface="Calibri"/>
                <a:cs typeface="Calibri"/>
                <a:sym typeface="Calibri"/>
              </a:rPr>
              <a:t>Iterative and Evolutionary Development</a:t>
            </a:r>
            <a:endParaRPr sz="4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6"/>
          <p:cNvSpPr txBox="1"/>
          <p:nvPr>
            <p:ph idx="1" type="body"/>
          </p:nvPr>
        </p:nvSpPr>
        <p:spPr>
          <a:xfrm>
            <a:off x="931570" y="1430997"/>
            <a:ext cx="10360025" cy="42475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7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What is Risk-Driven and Client-Driven Iterative Planning?</a:t>
            </a:r>
            <a:endParaRPr sz="2400"/>
          </a:p>
          <a:p>
            <a:pPr indent="-227329" lvl="0" marL="240029" marR="8255" rtl="0" algn="l">
              <a:lnSpc>
                <a:spcPct val="107916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The Unified Process encourages a combination of risk-driven and client-driven 	iterative planning.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rtl="0" algn="l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This means that the goals of the early iterations are chosen to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12419" lvl="1" marL="769620" rtl="0" algn="l">
              <a:lnSpc>
                <a:spcPct val="100000"/>
              </a:lnSpc>
              <a:spcBef>
                <a:spcPts val="710"/>
              </a:spcBef>
              <a:spcAft>
                <a:spcPts val="0"/>
              </a:spcAft>
              <a:buSzPts val="2400"/>
              <a:buFont typeface="Calibri"/>
              <a:buAutoNum type="arabicParenR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identify and drive down the </a:t>
            </a:r>
            <a:r>
              <a:rPr b="1" lang="en-US" sz="2400">
                <a:latin typeface="Calibri"/>
                <a:ea typeface="Calibri"/>
                <a:cs typeface="Calibri"/>
                <a:sym typeface="Calibri"/>
              </a:rPr>
              <a:t>highest risks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, and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12419" lvl="1" marL="76962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2400"/>
              <a:buFont typeface="Calibri"/>
              <a:buAutoNum type="arabicParenR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build </a:t>
            </a:r>
            <a:r>
              <a:rPr b="1" lang="en-US" sz="2400">
                <a:latin typeface="Calibri"/>
                <a:ea typeface="Calibri"/>
                <a:cs typeface="Calibri"/>
                <a:sym typeface="Calibri"/>
              </a:rPr>
              <a:t>visible features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that the </a:t>
            </a:r>
            <a:r>
              <a:rPr b="1" lang="en-US" sz="2400">
                <a:latin typeface="Calibri"/>
                <a:ea typeface="Calibri"/>
                <a:cs typeface="Calibri"/>
                <a:sym typeface="Calibri"/>
              </a:rPr>
              <a:t>client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cares most about.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rtl="0" algn="l">
              <a:lnSpc>
                <a:spcPct val="100000"/>
              </a:lnSpc>
              <a:spcBef>
                <a:spcPts val="1695"/>
              </a:spcBef>
              <a:spcAft>
                <a:spcPts val="0"/>
              </a:spcAft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5080" rtl="0" algn="just">
              <a:lnSpc>
                <a:spcPct val="896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Risk-driven iterative development </a:t>
            </a:r>
            <a:r>
              <a:rPr b="0" lang="en-US" sz="2400" u="none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b="0" lang="en-US" sz="2400" u="none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includes more specifically the practice of 	</a:t>
            </a:r>
            <a:r>
              <a:rPr lang="en-US" sz="2400" u="none"/>
              <a:t>architecture-centric iterative development</a:t>
            </a:r>
            <a:r>
              <a:rPr b="0" lang="en-US" sz="2400" u="none">
                <a:latin typeface="Calibri"/>
                <a:ea typeface="Calibri"/>
                <a:cs typeface="Calibri"/>
                <a:sym typeface="Calibri"/>
              </a:rPr>
              <a:t>, i.e early iterations focus on building, 	testing, and stabilizing the core architecture.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7"/>
          <p:cNvSpPr txBox="1"/>
          <p:nvPr>
            <p:ph type="title"/>
          </p:nvPr>
        </p:nvSpPr>
        <p:spPr>
          <a:xfrm>
            <a:off x="916939" y="623392"/>
            <a:ext cx="39174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/>
              <a:t>AGILE </a:t>
            </a:r>
            <a:r>
              <a:rPr lang="en-US" sz="3800"/>
              <a:t>METHOD</a:t>
            </a:r>
            <a:endParaRPr sz="3800"/>
          </a:p>
        </p:txBody>
      </p:sp>
      <p:sp>
        <p:nvSpPr>
          <p:cNvPr id="211" name="Google Shape;211;p17"/>
          <p:cNvSpPr txBox="1"/>
          <p:nvPr/>
        </p:nvSpPr>
        <p:spPr>
          <a:xfrm>
            <a:off x="931570" y="1430997"/>
            <a:ext cx="10358755" cy="50158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84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What is Agile Methodology?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5080" rtl="0" algn="l">
              <a:lnSpc>
                <a:spcPct val="107857"/>
              </a:lnSpc>
              <a:spcBef>
                <a:spcPts val="10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The Agile methodology is a way to manage a project by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breaking </a:t>
            </a: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it up 	into several phases.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8890" rtl="0" algn="l">
              <a:lnSpc>
                <a:spcPct val="107857"/>
              </a:lnSpc>
              <a:spcBef>
                <a:spcPts val="100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It involves	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constant	collaboration </a:t>
            </a: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with	stakeholders and	continuous 	improvement at every stage.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5715" rtl="0" algn="l">
              <a:lnSpc>
                <a:spcPct val="108214"/>
              </a:lnSpc>
              <a:spcBef>
                <a:spcPts val="100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Once	the	work	begins,	teams	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cycle	</a:t>
            </a: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through	a	process	of	planning, 	executing, and evaluating.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5080" rtl="0" algn="l">
              <a:lnSpc>
                <a:spcPct val="107857"/>
              </a:lnSpc>
              <a:spcBef>
                <a:spcPts val="100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Continuous	collaboration	is	vital,	both	with	team	members	and 	project stakeholders.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5715" rtl="0" algn="l">
              <a:lnSpc>
                <a:spcPct val="107857"/>
              </a:lnSpc>
              <a:spcBef>
                <a:spcPts val="100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5 main Agile methodologies: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Scrum, Kanban, Extreme Programming 	(XP), Lean Development and Crystal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/>
          <p:nvPr>
            <p:ph type="title"/>
          </p:nvPr>
        </p:nvSpPr>
        <p:spPr>
          <a:xfrm>
            <a:off x="916939" y="623392"/>
            <a:ext cx="39174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AGILE </a:t>
            </a:r>
            <a:r>
              <a:rPr lang="en-US" sz="3800"/>
              <a:t>METHOD </a:t>
            </a:r>
            <a:endParaRPr sz="3800"/>
          </a:p>
        </p:txBody>
      </p:sp>
      <p:sp>
        <p:nvSpPr>
          <p:cNvPr id="217" name="Google Shape;217;p18"/>
          <p:cNvSpPr txBox="1"/>
          <p:nvPr>
            <p:ph idx="1" type="body"/>
          </p:nvPr>
        </p:nvSpPr>
        <p:spPr>
          <a:xfrm>
            <a:off x="931570" y="1430997"/>
            <a:ext cx="10360025" cy="42475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8425">
            <a:spAutoFit/>
          </a:bodyPr>
          <a:lstStyle/>
          <a:p>
            <a:pPr indent="-227329" lvl="0" marL="24002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lang="en-US" sz="2800" u="none">
                <a:latin typeface="Calibri"/>
                <a:ea typeface="Calibri"/>
                <a:cs typeface="Calibri"/>
                <a:sym typeface="Calibri"/>
              </a:rPr>
              <a:t>Agile development methods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82575" lvl="1" marL="775335" rtl="0" algn="l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700"/>
              <a:buFont typeface="Noto Sans Symbols"/>
              <a:buChar char="✔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apply time boxed iterative and evolutionary development,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82575" lvl="1" marL="775335" rtl="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SzPts val="2700"/>
              <a:buFont typeface="Noto Sans Symbols"/>
              <a:buChar char="✔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employ adaptive planning,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33045" lvl="1" marL="725805" marR="5080" rtl="0" algn="l">
              <a:lnSpc>
                <a:spcPct val="107142"/>
              </a:lnSpc>
              <a:spcBef>
                <a:spcPts val="1090"/>
              </a:spcBef>
              <a:spcAft>
                <a:spcPts val="0"/>
              </a:spcAft>
              <a:buSzPts val="2700"/>
              <a:buFont typeface="Noto Sans Symbols"/>
              <a:buChar char="✔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	promote	incremental	delivery	(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Incremental	</a:t>
            </a:r>
            <a:r>
              <a:rPr lang="en-US" sz="28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a	team	delivers work in small packets of end-to-end functionality)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33045" lvl="1" marL="725805" marR="8255" rtl="0" algn="l">
              <a:lnSpc>
                <a:spcPct val="108214"/>
              </a:lnSpc>
              <a:spcBef>
                <a:spcPts val="1005"/>
              </a:spcBef>
              <a:spcAft>
                <a:spcPts val="0"/>
              </a:spcAft>
              <a:buSzPts val="2700"/>
              <a:buFont typeface="Noto Sans Symbols"/>
              <a:buChar char="✔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	include	other	values	and	practices	that	encourage	agility	rapid and flexible response to change.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33045" lvl="1" marL="725805" marR="9525" rtl="0" algn="l">
              <a:lnSpc>
                <a:spcPct val="107857"/>
              </a:lnSpc>
              <a:spcBef>
                <a:spcPts val="994"/>
              </a:spcBef>
              <a:spcAft>
                <a:spcPts val="0"/>
              </a:spcAft>
              <a:buSzPts val="2700"/>
              <a:buFont typeface="Noto Sans Symbols"/>
              <a:buChar char="✔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	Promote practices and principles that reflect simplicity, lightness, communication, self-organizing teams, etc.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9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660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AGILE METHOD</a:t>
            </a:r>
            <a:endParaRPr sz="4400"/>
          </a:p>
        </p:txBody>
      </p:sp>
      <p:grpSp>
        <p:nvGrpSpPr>
          <p:cNvPr id="223" name="Google Shape;223;p19"/>
          <p:cNvGrpSpPr/>
          <p:nvPr/>
        </p:nvGrpSpPr>
        <p:grpSpPr>
          <a:xfrm>
            <a:off x="451866" y="532637"/>
            <a:ext cx="11401425" cy="5941060"/>
            <a:chOff x="451866" y="532637"/>
            <a:chExt cx="11401425" cy="5941060"/>
          </a:xfrm>
        </p:grpSpPr>
        <p:pic>
          <p:nvPicPr>
            <p:cNvPr id="224" name="Google Shape;224;p1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70916" y="551687"/>
              <a:ext cx="11362944" cy="590245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5" name="Google Shape;225;p19"/>
            <p:cNvSpPr/>
            <p:nvPr/>
          </p:nvSpPr>
          <p:spPr>
            <a:xfrm>
              <a:off x="451866" y="532637"/>
              <a:ext cx="11401425" cy="5941060"/>
            </a:xfrm>
            <a:custGeom>
              <a:rect b="b" l="l" r="r" t="t"/>
              <a:pathLst>
                <a:path extrusionOk="0" h="5941060" w="11401425">
                  <a:moveTo>
                    <a:pt x="0" y="5940552"/>
                  </a:moveTo>
                  <a:lnTo>
                    <a:pt x="11401044" y="5940552"/>
                  </a:lnTo>
                  <a:lnTo>
                    <a:pt x="11401044" y="0"/>
                  </a:lnTo>
                  <a:lnTo>
                    <a:pt x="0" y="0"/>
                  </a:lnTo>
                  <a:lnTo>
                    <a:pt x="0" y="5940552"/>
                  </a:lnTo>
                  <a:close/>
                </a:path>
              </a:pathLst>
            </a:cu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26" name="Google Shape;226;p19"/>
            <p:cNvSpPr/>
            <p:nvPr/>
          </p:nvSpPr>
          <p:spPr>
            <a:xfrm>
              <a:off x="551688" y="565403"/>
              <a:ext cx="1868805" cy="281940"/>
            </a:xfrm>
            <a:custGeom>
              <a:rect b="b" l="l" r="r" t="t"/>
              <a:pathLst>
                <a:path extrusionOk="0" h="281940" w="1868805">
                  <a:moveTo>
                    <a:pt x="1868424" y="0"/>
                  </a:moveTo>
                  <a:lnTo>
                    <a:pt x="0" y="0"/>
                  </a:lnTo>
                  <a:lnTo>
                    <a:pt x="0" y="281939"/>
                  </a:lnTo>
                  <a:lnTo>
                    <a:pt x="1868424" y="281939"/>
                  </a:lnTo>
                  <a:lnTo>
                    <a:pt x="18684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27" name="Google Shape;227;p19"/>
            <p:cNvSpPr/>
            <p:nvPr/>
          </p:nvSpPr>
          <p:spPr>
            <a:xfrm>
              <a:off x="551688" y="565403"/>
              <a:ext cx="1868805" cy="281940"/>
            </a:xfrm>
            <a:custGeom>
              <a:rect b="b" l="l" r="r" t="t"/>
              <a:pathLst>
                <a:path extrusionOk="0" h="281940" w="1868805">
                  <a:moveTo>
                    <a:pt x="0" y="281939"/>
                  </a:moveTo>
                  <a:lnTo>
                    <a:pt x="1868424" y="281939"/>
                  </a:lnTo>
                  <a:lnTo>
                    <a:pt x="1868424" y="0"/>
                  </a:lnTo>
                  <a:lnTo>
                    <a:pt x="0" y="0"/>
                  </a:lnTo>
                  <a:lnTo>
                    <a:pt x="0" y="281939"/>
                  </a:lnTo>
                  <a:close/>
                </a:path>
              </a:pathLst>
            </a:custGeom>
            <a:noFill/>
            <a:ln cap="flat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2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400">
                <a:latin typeface="Calibri"/>
                <a:ea typeface="Calibri"/>
                <a:cs typeface="Calibri"/>
                <a:sym typeface="Calibri"/>
              </a:rPr>
              <a:t>Why is OOAD Important?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2"/>
          <p:cNvSpPr txBox="1"/>
          <p:nvPr/>
        </p:nvSpPr>
        <p:spPr>
          <a:xfrm>
            <a:off x="916939" y="1793189"/>
            <a:ext cx="10358755" cy="22434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227329" lvl="0" marL="240029" rtl="0" algn="l">
              <a:lnSpc>
                <a:spcPct val="114107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It allows effective management of s/w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complexity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by the efficiency of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241300" rtl="0" algn="l">
              <a:lnSpc>
                <a:spcPct val="1141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modularity</a:t>
            </a: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None/>
            </a:pPr>
            <a:r>
              <a:t/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6350" rtl="0" algn="l">
              <a:lnSpc>
                <a:spcPct val="108214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OOAD skills are essential for the creation of well-designed, robust and 	maintainable s/w using object oriented technologies and languages.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754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AGILE METHOD – THE AGILE MANIFESTO</a:t>
            </a:r>
            <a:endParaRPr sz="4400"/>
          </a:p>
        </p:txBody>
      </p:sp>
      <p:sp>
        <p:nvSpPr>
          <p:cNvPr id="233" name="Google Shape;233;p20"/>
          <p:cNvSpPr txBox="1"/>
          <p:nvPr/>
        </p:nvSpPr>
        <p:spPr>
          <a:xfrm>
            <a:off x="931570" y="1823719"/>
            <a:ext cx="10357485" cy="36531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0950">
            <a:spAutoFit/>
          </a:bodyPr>
          <a:lstStyle/>
          <a:p>
            <a:pPr indent="0" lvl="0" marL="12700" marR="5080" rtl="0" algn="just">
              <a:lnSpc>
                <a:spcPct val="107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Agile methods support uncovering better ways of developing a s/w by doing it and helping others do it.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715" rtl="0" algn="just">
              <a:lnSpc>
                <a:spcPct val="107857"/>
              </a:lnSpc>
              <a:spcBef>
                <a:spcPts val="1015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The  Agile  Manifesto  of  Software  Development  put  forth  a groundbreaking mindset on delivering value and collaborating with customers when it was created in 2001.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just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Agile's four main values are: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rtl="0" algn="just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Individuals and interactions   </a:t>
            </a:r>
            <a:r>
              <a:rPr lang="en-US" sz="28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over processes and tools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rtl="0" algn="just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Working software	</a:t>
            </a:r>
            <a:r>
              <a:rPr lang="en-US" sz="28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over comprehensive documentation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34" name="Google Shape;234;p20"/>
          <p:cNvGraphicFramePr/>
          <p:nvPr/>
        </p:nvGraphicFramePr>
        <p:xfrm>
          <a:off x="912520" y="558191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{9E5A094D-FBF5-4B15-B8D8-541B39C3B87B}</a:tableStyleId>
              </a:tblPr>
              <a:tblGrid>
                <a:gridCol w="4121775"/>
                <a:gridCol w="1113800"/>
                <a:gridCol w="3970650"/>
              </a:tblGrid>
              <a:tr h="459750">
                <a:tc>
                  <a:txBody>
                    <a:bodyPr/>
                    <a:lstStyle/>
                    <a:p>
                      <a:pPr indent="-227329" lvl="0" marL="259079" marR="0" rtl="0" algn="l">
                        <a:lnSpc>
                          <a:spcPct val="1103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800"/>
                        <a:buFont typeface="Arial"/>
                        <a:buChar char="•"/>
                      </a:pPr>
                      <a:r>
                        <a:rPr lang="en-US" sz="2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Customer collaboration</a:t>
                      </a:r>
                      <a:endParaRPr sz="2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275590" rtl="0" algn="r">
                        <a:lnSpc>
                          <a:spcPct val="1103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cap="none" strike="noStrike">
                          <a:latin typeface="Noto Sans Symbols"/>
                          <a:ea typeface="Noto Sans Symbols"/>
                          <a:cs typeface="Noto Sans Symbols"/>
                          <a:sym typeface="Noto Sans Symbols"/>
                        </a:rPr>
                        <a:t>🡪</a:t>
                      </a:r>
                      <a:endParaRPr sz="2800" u="none" cap="none" strike="noStrike">
                        <a:latin typeface="Noto Sans Symbols"/>
                        <a:ea typeface="Noto Sans Symbols"/>
                        <a:cs typeface="Noto Sans Symbols"/>
                        <a:sym typeface="Noto Sans Symbols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282575" marR="0" rtl="0" algn="l">
                        <a:lnSpc>
                          <a:spcPct val="11035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over contract negotiation</a:t>
                      </a:r>
                      <a:endParaRPr sz="2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/>
                </a:tc>
              </a:tr>
              <a:tr h="460375">
                <a:tc>
                  <a:txBody>
                    <a:bodyPr/>
                    <a:lstStyle/>
                    <a:p>
                      <a:pPr indent="-227329" lvl="0" marL="259079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800"/>
                        <a:buFont typeface="Arial"/>
                        <a:buChar char="•"/>
                      </a:pPr>
                      <a:r>
                        <a:rPr lang="en-US" sz="2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Responding to change</a:t>
                      </a:r>
                      <a:endParaRPr sz="2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5875" marB="0" marR="0" marL="0"/>
                </a:tc>
                <a:tc>
                  <a:txBody>
                    <a:bodyPr/>
                    <a:lstStyle/>
                    <a:p>
                      <a:pPr indent="0" lvl="0" marL="0" marR="274955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cap="none" strike="noStrike">
                          <a:latin typeface="Noto Sans Symbols"/>
                          <a:ea typeface="Noto Sans Symbols"/>
                          <a:cs typeface="Noto Sans Symbols"/>
                          <a:sym typeface="Noto Sans Symbols"/>
                        </a:rPr>
                        <a:t>🡪</a:t>
                      </a:r>
                      <a:endParaRPr sz="2800" u="none" cap="none" strike="noStrike">
                        <a:latin typeface="Noto Sans Symbols"/>
                        <a:ea typeface="Noto Sans Symbols"/>
                        <a:cs typeface="Noto Sans Symbols"/>
                        <a:sym typeface="Noto Sans Symbols"/>
                      </a:endParaRPr>
                    </a:p>
                  </a:txBody>
                  <a:tcPr marT="15875" marB="0" marR="0" marL="0"/>
                </a:tc>
                <a:tc>
                  <a:txBody>
                    <a:bodyPr/>
                    <a:lstStyle/>
                    <a:p>
                      <a:pPr indent="0" lvl="0" marL="28257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over following a plan</a:t>
                      </a:r>
                      <a:endParaRPr sz="2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5875" marB="0" marR="0" marL="0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1"/>
          <p:cNvSpPr txBox="1"/>
          <p:nvPr>
            <p:ph type="title"/>
          </p:nvPr>
        </p:nvSpPr>
        <p:spPr>
          <a:xfrm>
            <a:off x="916939" y="732866"/>
            <a:ext cx="104025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/>
              <a:t>AGILE METHOD – THE AGILE </a:t>
            </a:r>
            <a:r>
              <a:rPr lang="en-US" sz="4400"/>
              <a:t>PRINCIPLES</a:t>
            </a:r>
            <a:endParaRPr sz="4400"/>
          </a:p>
        </p:txBody>
      </p:sp>
      <p:sp>
        <p:nvSpPr>
          <p:cNvPr id="240" name="Google Shape;240;p21"/>
          <p:cNvSpPr txBox="1"/>
          <p:nvPr/>
        </p:nvSpPr>
        <p:spPr>
          <a:xfrm>
            <a:off x="918159" y="1586230"/>
            <a:ext cx="10358120" cy="7791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0" lvl="0" marL="12700" marR="5080" rtl="0" algn="l">
              <a:lnSpc>
                <a:spcPct val="10807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1.	Our	highest	priority	is	to	satisfy	the	customer	through	early	and continuous delivery of valuable software.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21"/>
          <p:cNvSpPr txBox="1"/>
          <p:nvPr/>
        </p:nvSpPr>
        <p:spPr>
          <a:xfrm>
            <a:off x="918159" y="2425649"/>
            <a:ext cx="10358755" cy="4229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2.	Welcome	changing	requirements,	even	late	in	development.	Agile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21"/>
          <p:cNvSpPr txBox="1"/>
          <p:nvPr/>
        </p:nvSpPr>
        <p:spPr>
          <a:xfrm>
            <a:off x="918159" y="2695168"/>
            <a:ext cx="10361295" cy="38728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0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processes harness change for the customer's competitive advantage.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26390" lvl="0" marL="339090" marR="8255" rtl="0" algn="l">
              <a:lnSpc>
                <a:spcPct val="108076"/>
              </a:lnSpc>
              <a:spcBef>
                <a:spcPts val="1045"/>
              </a:spcBef>
              <a:spcAft>
                <a:spcPts val="0"/>
              </a:spcAft>
              <a:buSzPts val="2600"/>
              <a:buFont typeface="Calibri"/>
              <a:buAutoNum type="arabicPeriod" startAt="3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Deliver working software frequently, from a couple of weeks to a couple of months, with a preference to the shorter time scale.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42265" lvl="0" marL="354965" marR="5080" rtl="0" algn="l">
              <a:lnSpc>
                <a:spcPct val="108076"/>
              </a:lnSpc>
              <a:spcBef>
                <a:spcPts val="994"/>
              </a:spcBef>
              <a:spcAft>
                <a:spcPts val="0"/>
              </a:spcAft>
              <a:buSzPts val="2600"/>
              <a:buFont typeface="Calibri"/>
              <a:buAutoNum type="arabicPeriod" startAt="3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Business people and developers must work together daily throughout the project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374650" marR="6985" rtl="0" algn="l">
              <a:lnSpc>
                <a:spcPct val="108076"/>
              </a:lnSpc>
              <a:spcBef>
                <a:spcPts val="995"/>
              </a:spcBef>
              <a:spcAft>
                <a:spcPts val="0"/>
              </a:spcAft>
              <a:buSzPts val="2600"/>
              <a:buFont typeface="Calibri"/>
              <a:buAutoNum type="arabicPeriod" startAt="3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Build projects around motivated individuals. Give them the environment and support they need, and trust them to get the job done.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51155" lvl="0" marL="363855" marR="7620" rtl="0" algn="l">
              <a:lnSpc>
                <a:spcPct val="108076"/>
              </a:lnSpc>
              <a:spcBef>
                <a:spcPts val="1005"/>
              </a:spcBef>
              <a:spcAft>
                <a:spcPts val="0"/>
              </a:spcAft>
              <a:buSzPts val="2600"/>
              <a:buFont typeface="Calibri"/>
              <a:buAutoNum type="arabicPeriod" startAt="3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The most efficient and effective method of conveying information to and within a development team is face-to-face conversation.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2"/>
          <p:cNvSpPr txBox="1"/>
          <p:nvPr>
            <p:ph type="title"/>
          </p:nvPr>
        </p:nvSpPr>
        <p:spPr>
          <a:xfrm>
            <a:off x="916939" y="732866"/>
            <a:ext cx="104025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/>
              <a:t>AGILE METHOD – THE AGILE PRINCIPLES</a:t>
            </a:r>
            <a:endParaRPr sz="3800"/>
          </a:p>
        </p:txBody>
      </p:sp>
      <p:sp>
        <p:nvSpPr>
          <p:cNvPr id="248" name="Google Shape;248;p22"/>
          <p:cNvSpPr txBox="1"/>
          <p:nvPr/>
        </p:nvSpPr>
        <p:spPr>
          <a:xfrm>
            <a:off x="918159" y="1566322"/>
            <a:ext cx="10359390" cy="48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9675">
            <a:spAutoFit/>
          </a:bodyPr>
          <a:lstStyle/>
          <a:p>
            <a:pPr indent="-325120" lvl="0" marL="33782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AutoNum type="arabicPeriod" startAt="7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Working software is the primary measure of progress.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25120" lvl="0" marL="337820" rtl="0" algn="l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SzPts val="2600"/>
              <a:buFont typeface="Calibri"/>
              <a:buAutoNum type="arabicPeriod" startAt="7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Agile processes promote sustainable development.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29565" lvl="0" marL="342265" marR="5080" rtl="0" algn="l">
              <a:lnSpc>
                <a:spcPct val="108076"/>
              </a:lnSpc>
              <a:spcBef>
                <a:spcPts val="1045"/>
              </a:spcBef>
              <a:spcAft>
                <a:spcPts val="0"/>
              </a:spcAft>
              <a:buSzPts val="2600"/>
              <a:buFont typeface="Calibri"/>
              <a:buAutoNum type="arabicPeriod" startAt="7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The sponsors, developers, and users should be able to maintain a constant pace indefinitely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521969" lvl="0" marL="534670" marR="5080" rtl="0" algn="l">
              <a:lnSpc>
                <a:spcPct val="108076"/>
              </a:lnSpc>
              <a:spcBef>
                <a:spcPts val="994"/>
              </a:spcBef>
              <a:spcAft>
                <a:spcPts val="0"/>
              </a:spcAft>
              <a:buSzPts val="2600"/>
              <a:buFont typeface="Calibri"/>
              <a:buAutoNum type="arabicPeriod" startAt="7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Continuous attention to technical excellence and good design enhances agility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490855" lvl="0" marL="503555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600"/>
              <a:buFont typeface="Calibri"/>
              <a:buAutoNum type="arabicPeriod" startAt="7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Simplicity the art of maximizing the amount of work not done is essential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569595" lvl="0" marL="582295" marR="5080" rtl="0" algn="l">
              <a:lnSpc>
                <a:spcPct val="108076"/>
              </a:lnSpc>
              <a:spcBef>
                <a:spcPts val="1050"/>
              </a:spcBef>
              <a:spcAft>
                <a:spcPts val="0"/>
              </a:spcAft>
              <a:buSzPts val="2600"/>
              <a:buFont typeface="Calibri"/>
              <a:buAutoNum type="arabicPeriod" startAt="7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The	best	architectures,	requirements,	and	designs	emerge	from	self- organizing teams.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491490" lvl="0" marL="504190" marR="180975" rtl="0" algn="l">
              <a:lnSpc>
                <a:spcPct val="108076"/>
              </a:lnSpc>
              <a:spcBef>
                <a:spcPts val="994"/>
              </a:spcBef>
              <a:spcAft>
                <a:spcPts val="0"/>
              </a:spcAft>
              <a:buSzPts val="2600"/>
              <a:buFont typeface="Calibri"/>
              <a:buAutoNum type="arabicPeriod" startAt="7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At regular intervals, the team reflects on how to become more effective, then tunes and adjusts its behavior accordingly.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3"/>
          <p:cNvSpPr txBox="1"/>
          <p:nvPr/>
        </p:nvSpPr>
        <p:spPr>
          <a:xfrm>
            <a:off x="910850" y="2303831"/>
            <a:ext cx="6133500" cy="7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latin typeface="Times New Roman"/>
                <a:ea typeface="Times New Roman"/>
                <a:cs typeface="Times New Roman"/>
                <a:sym typeface="Times New Roman"/>
              </a:rPr>
              <a:t>UNIFIED  PROCESS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4" name="Google Shape;254;p23"/>
          <p:cNvSpPr txBox="1"/>
          <p:nvPr/>
        </p:nvSpPr>
        <p:spPr>
          <a:xfrm>
            <a:off x="910844" y="4481176"/>
            <a:ext cx="2698800" cy="13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8250">
            <a:spAutoFit/>
          </a:bodyPr>
          <a:lstStyle/>
          <a:p>
            <a:pPr indent="-431165" lvl="0" marL="46926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Noto Sans Symbols"/>
              <a:buChar char="✔"/>
            </a:pPr>
            <a:r>
              <a:rPr b="1" lang="en-US" sz="2600">
                <a:latin typeface="Calibri"/>
                <a:ea typeface="Calibri"/>
                <a:cs typeface="Calibri"/>
                <a:sym typeface="Calibri"/>
              </a:rPr>
              <a:t>Definition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431165" lvl="0" marL="469265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2600"/>
              <a:buFont typeface="Noto Sans Symbols"/>
              <a:buChar char="✔"/>
            </a:pPr>
            <a:r>
              <a:rPr b="1" lang="en-US" sz="2600">
                <a:latin typeface="Calibri"/>
                <a:ea typeface="Calibri"/>
                <a:cs typeface="Calibri"/>
                <a:sym typeface="Calibri"/>
              </a:rPr>
              <a:t>UP Phases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431165" lvl="0" marL="469265" rtl="0" algn="l">
              <a:lnSpc>
                <a:spcPct val="100000"/>
              </a:lnSpc>
              <a:spcBef>
                <a:spcPts val="285"/>
              </a:spcBef>
              <a:spcAft>
                <a:spcPts val="0"/>
              </a:spcAft>
              <a:buSzPts val="2600"/>
              <a:buFont typeface="Noto Sans Symbols"/>
              <a:buChar char="✔"/>
            </a:pPr>
            <a:r>
              <a:rPr b="1" lang="en-US" sz="2600">
                <a:latin typeface="Calibri"/>
                <a:ea typeface="Calibri"/>
                <a:cs typeface="Calibri"/>
                <a:sym typeface="Calibri"/>
              </a:rPr>
              <a:t>UP Disciplines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4"/>
          <p:cNvSpPr txBox="1"/>
          <p:nvPr>
            <p:ph type="title"/>
          </p:nvPr>
        </p:nvSpPr>
        <p:spPr>
          <a:xfrm>
            <a:off x="916939" y="732866"/>
            <a:ext cx="58173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/>
              <a:t>UNIFIED PROCESS </a:t>
            </a:r>
            <a:r>
              <a:rPr lang="en-US" sz="4400"/>
              <a:t>(UP)</a:t>
            </a:r>
            <a:endParaRPr sz="4400"/>
          </a:p>
        </p:txBody>
      </p:sp>
      <p:sp>
        <p:nvSpPr>
          <p:cNvPr id="260" name="Google Shape;260;p24"/>
          <p:cNvSpPr txBox="1"/>
          <p:nvPr/>
        </p:nvSpPr>
        <p:spPr>
          <a:xfrm>
            <a:off x="918159" y="1433046"/>
            <a:ext cx="10360025" cy="3997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9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 u="sng">
                <a:latin typeface="Calibri"/>
                <a:ea typeface="Calibri"/>
                <a:cs typeface="Calibri"/>
                <a:sym typeface="Calibri"/>
              </a:rPr>
              <a:t>DEFINITION: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8076"/>
              </a:lnSpc>
              <a:spcBef>
                <a:spcPts val="1035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	software	development	process	that	describes	an	approach	to	building, deploying, and possibly maintaining software.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1285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41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UP is a type of framework, which is used for UML in software engineering.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41300" marR="5715" rtl="0" algn="l">
              <a:lnSpc>
                <a:spcPct val="108076"/>
              </a:lnSpc>
              <a:spcBef>
                <a:spcPts val="104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It	is	a	popular	iterative	and	incremental	software	development	process which should be customized for specific organization or project.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41300" marR="5080" rtl="0" algn="l">
              <a:lnSpc>
                <a:spcPct val="108076"/>
              </a:lnSpc>
              <a:spcBef>
                <a:spcPts val="100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It	is	based	on	the	enlargement	and	refinement	of	a	system	through multiple iterations, with cyclic feedback and adaptation.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5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754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UNIFIED PROCESS (UP)</a:t>
            </a:r>
            <a:endParaRPr sz="4400"/>
          </a:p>
        </p:txBody>
      </p:sp>
      <p:sp>
        <p:nvSpPr>
          <p:cNvPr id="266" name="Google Shape;266;p25"/>
          <p:cNvSpPr txBox="1"/>
          <p:nvPr/>
        </p:nvSpPr>
        <p:spPr>
          <a:xfrm>
            <a:off x="918159" y="2001723"/>
            <a:ext cx="10360025" cy="2736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-228600" lvl="0" marL="241300" marR="5080" rtl="0" algn="just">
              <a:lnSpc>
                <a:spcPct val="108076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The UP has emerged as a popular iterative software development process for building object-oriented systems.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41300" marR="5080" rtl="0" algn="just">
              <a:lnSpc>
                <a:spcPct val="107692"/>
              </a:lnSpc>
              <a:spcBef>
                <a:spcPts val="103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Widely adopted method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The Rational Unified Process or RUP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 detailed refinement of the UP.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8890" rtl="0" algn="just">
              <a:lnSpc>
                <a:spcPct val="107916"/>
              </a:lnSpc>
              <a:spcBef>
                <a:spcPts val="10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The  UP  combines  commonly  accepted  best  practices,  such  as  an  </a:t>
            </a:r>
            <a:r>
              <a:rPr b="1" lang="en-US" sz="2400">
                <a:latin typeface="Calibri"/>
                <a:ea typeface="Calibri"/>
                <a:cs typeface="Calibri"/>
                <a:sym typeface="Calibri"/>
              </a:rPr>
              <a:t>iterative 	lifecycle and risk-driven development, into a cohesive and well-documented 	process description.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6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754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UNIFIED PROCESS (UP)</a:t>
            </a:r>
            <a:endParaRPr sz="4400"/>
          </a:p>
        </p:txBody>
      </p:sp>
      <p:sp>
        <p:nvSpPr>
          <p:cNvPr id="272" name="Google Shape;272;p26"/>
          <p:cNvSpPr txBox="1"/>
          <p:nvPr/>
        </p:nvSpPr>
        <p:spPr>
          <a:xfrm>
            <a:off x="918159" y="1652981"/>
            <a:ext cx="10359390" cy="35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 key practice in UP is iterative development.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133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 u="sng">
                <a:latin typeface="Calibri"/>
                <a:ea typeface="Calibri"/>
                <a:cs typeface="Calibri"/>
                <a:sym typeface="Calibri"/>
              </a:rPr>
              <a:t>Need for UP: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25120" lvl="0" marL="337820" rtl="0" algn="l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The UP is an iterative process.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39090" lvl="0" marL="351790" marR="9525" rtl="0" algn="l">
              <a:lnSpc>
                <a:spcPct val="108076"/>
              </a:lnSpc>
              <a:spcBef>
                <a:spcPts val="1035"/>
              </a:spcBef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UP practices provide an example structure for how to do and thus how to explain OOA/D.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46710" lvl="0" marL="359410" marR="5080" rtl="0" algn="l">
              <a:lnSpc>
                <a:spcPct val="108076"/>
              </a:lnSpc>
              <a:spcBef>
                <a:spcPts val="1010"/>
              </a:spcBef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The UP is flexible, and can be applied in a lightweight and agile approach that includes practices from other agile methods.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7"/>
          <p:cNvSpPr txBox="1"/>
          <p:nvPr>
            <p:ph type="title"/>
          </p:nvPr>
        </p:nvSpPr>
        <p:spPr>
          <a:xfrm>
            <a:off x="916939" y="732866"/>
            <a:ext cx="92673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UNIFIED PROCESS PHASES</a:t>
            </a:r>
            <a:endParaRPr sz="4400"/>
          </a:p>
        </p:txBody>
      </p:sp>
      <p:grpSp>
        <p:nvGrpSpPr>
          <p:cNvPr id="278" name="Google Shape;278;p27"/>
          <p:cNvGrpSpPr/>
          <p:nvPr/>
        </p:nvGrpSpPr>
        <p:grpSpPr>
          <a:xfrm>
            <a:off x="848652" y="2064384"/>
            <a:ext cx="10420350" cy="1402080"/>
            <a:chOff x="848652" y="2064384"/>
            <a:chExt cx="10420350" cy="1402080"/>
          </a:xfrm>
        </p:grpSpPr>
        <p:sp>
          <p:nvSpPr>
            <p:cNvPr id="279" name="Google Shape;279;p27"/>
            <p:cNvSpPr/>
            <p:nvPr/>
          </p:nvSpPr>
          <p:spPr>
            <a:xfrm>
              <a:off x="848652" y="2064384"/>
              <a:ext cx="10420350" cy="457200"/>
            </a:xfrm>
            <a:custGeom>
              <a:rect b="b" l="l" r="r" t="t"/>
              <a:pathLst>
                <a:path extrusionOk="0" h="457200" w="10420350">
                  <a:moveTo>
                    <a:pt x="10419931" y="0"/>
                  </a:moveTo>
                  <a:lnTo>
                    <a:pt x="2190369" y="0"/>
                  </a:lnTo>
                  <a:lnTo>
                    <a:pt x="0" y="0"/>
                  </a:lnTo>
                  <a:lnTo>
                    <a:pt x="0" y="457200"/>
                  </a:lnTo>
                  <a:lnTo>
                    <a:pt x="2190331" y="457200"/>
                  </a:lnTo>
                  <a:lnTo>
                    <a:pt x="10419931" y="457200"/>
                  </a:lnTo>
                  <a:lnTo>
                    <a:pt x="10419931" y="0"/>
                  </a:lnTo>
                  <a:close/>
                </a:path>
              </a:pathLst>
            </a:custGeom>
            <a:solidFill>
              <a:srgbClr val="5B9BD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80" name="Google Shape;280;p27"/>
            <p:cNvSpPr/>
            <p:nvPr/>
          </p:nvSpPr>
          <p:spPr>
            <a:xfrm>
              <a:off x="848652" y="2521584"/>
              <a:ext cx="10420350" cy="944880"/>
            </a:xfrm>
            <a:custGeom>
              <a:rect b="b" l="l" r="r" t="t"/>
              <a:pathLst>
                <a:path extrusionOk="0" h="944879" w="10420350">
                  <a:moveTo>
                    <a:pt x="10419931" y="0"/>
                  </a:moveTo>
                  <a:lnTo>
                    <a:pt x="2190369" y="0"/>
                  </a:lnTo>
                  <a:lnTo>
                    <a:pt x="0" y="0"/>
                  </a:lnTo>
                  <a:lnTo>
                    <a:pt x="0" y="944880"/>
                  </a:lnTo>
                  <a:lnTo>
                    <a:pt x="2190331" y="944880"/>
                  </a:lnTo>
                  <a:lnTo>
                    <a:pt x="10419931" y="944880"/>
                  </a:lnTo>
                  <a:lnTo>
                    <a:pt x="10419931" y="0"/>
                  </a:lnTo>
                  <a:close/>
                </a:path>
              </a:pathLst>
            </a:custGeom>
            <a:solidFill>
              <a:srgbClr val="E7E7E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281" name="Google Shape;281;p27"/>
            <p:cNvSpPr/>
            <p:nvPr/>
          </p:nvSpPr>
          <p:spPr>
            <a:xfrm>
              <a:off x="848652" y="2064385"/>
              <a:ext cx="10420350" cy="457200"/>
            </a:xfrm>
            <a:custGeom>
              <a:rect b="b" l="l" r="r" t="t"/>
              <a:pathLst>
                <a:path extrusionOk="0" h="457200" w="10420350">
                  <a:moveTo>
                    <a:pt x="0" y="457200"/>
                  </a:moveTo>
                  <a:lnTo>
                    <a:pt x="10419930" y="457200"/>
                  </a:lnTo>
                </a:path>
                <a:path extrusionOk="0" h="457200" w="10420350">
                  <a:moveTo>
                    <a:pt x="0" y="0"/>
                  </a:moveTo>
                  <a:lnTo>
                    <a:pt x="10419930" y="0"/>
                  </a:lnTo>
                </a:path>
              </a:pathLst>
            </a:cu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282" name="Google Shape;282;p27"/>
          <p:cNvSpPr txBox="1"/>
          <p:nvPr/>
        </p:nvSpPr>
        <p:spPr>
          <a:xfrm>
            <a:off x="944981" y="1342652"/>
            <a:ext cx="9739630" cy="1127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892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 UP project organizes the work and iterations across four major phases: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511809" rtl="0" algn="l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PHASES	DESCRIPTION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27"/>
          <p:cNvSpPr/>
          <p:nvPr/>
        </p:nvSpPr>
        <p:spPr>
          <a:xfrm>
            <a:off x="848652" y="4886007"/>
            <a:ext cx="10420350" cy="1092200"/>
          </a:xfrm>
          <a:custGeom>
            <a:rect b="b" l="l" r="r" t="t"/>
            <a:pathLst>
              <a:path extrusionOk="0" h="1092200" w="10420350">
                <a:moveTo>
                  <a:pt x="10419931" y="0"/>
                </a:moveTo>
                <a:lnTo>
                  <a:pt x="2190369" y="0"/>
                </a:lnTo>
                <a:lnTo>
                  <a:pt x="0" y="0"/>
                </a:lnTo>
                <a:lnTo>
                  <a:pt x="0" y="1091971"/>
                </a:lnTo>
                <a:lnTo>
                  <a:pt x="2190331" y="1091971"/>
                </a:lnTo>
                <a:lnTo>
                  <a:pt x="10419931" y="1091971"/>
                </a:lnTo>
                <a:lnTo>
                  <a:pt x="10419931" y="0"/>
                </a:lnTo>
                <a:close/>
              </a:path>
            </a:pathLst>
          </a:custGeom>
          <a:solidFill>
            <a:srgbClr val="E7E7E7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84" name="Google Shape;284;p27"/>
          <p:cNvSpPr/>
          <p:nvPr/>
        </p:nvSpPr>
        <p:spPr>
          <a:xfrm>
            <a:off x="848652" y="6496138"/>
            <a:ext cx="10420350" cy="0"/>
          </a:xfrm>
          <a:custGeom>
            <a:rect b="b" l="l" r="r" t="t"/>
            <a:pathLst>
              <a:path extrusionOk="0" h="120000" w="10420350">
                <a:moveTo>
                  <a:pt x="0" y="0"/>
                </a:moveTo>
                <a:lnTo>
                  <a:pt x="10419930" y="0"/>
                </a:lnTo>
              </a:path>
            </a:pathLst>
          </a:cu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85" name="Google Shape;285;p27"/>
          <p:cNvSpPr txBox="1"/>
          <p:nvPr/>
        </p:nvSpPr>
        <p:spPr>
          <a:xfrm>
            <a:off x="940308" y="2532075"/>
            <a:ext cx="1374140" cy="452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Inception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27"/>
          <p:cNvSpPr txBox="1"/>
          <p:nvPr/>
        </p:nvSpPr>
        <p:spPr>
          <a:xfrm>
            <a:off x="3130930" y="2532075"/>
            <a:ext cx="6909434" cy="878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approximate vision, business case, scope, vague estimates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27"/>
          <p:cNvSpPr txBox="1"/>
          <p:nvPr/>
        </p:nvSpPr>
        <p:spPr>
          <a:xfrm>
            <a:off x="927608" y="3477514"/>
            <a:ext cx="1682114" cy="452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Elaboration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27"/>
          <p:cNvSpPr txBox="1"/>
          <p:nvPr/>
        </p:nvSpPr>
        <p:spPr>
          <a:xfrm>
            <a:off x="3118230" y="3477514"/>
            <a:ext cx="7931784" cy="130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refined vision, iterative implementation of the core architecture, resolution of high risks, identification of most requirements and scope, more realistic estimates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27"/>
          <p:cNvSpPr txBox="1"/>
          <p:nvPr/>
        </p:nvSpPr>
        <p:spPr>
          <a:xfrm>
            <a:off x="940308" y="4897627"/>
            <a:ext cx="1862455" cy="452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Construction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27"/>
          <p:cNvSpPr txBox="1"/>
          <p:nvPr/>
        </p:nvSpPr>
        <p:spPr>
          <a:xfrm>
            <a:off x="3130930" y="4897627"/>
            <a:ext cx="7814309" cy="878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iterative implementation of the remaining lower risk and easier elements, and preparation for deployment.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27"/>
          <p:cNvSpPr txBox="1"/>
          <p:nvPr/>
        </p:nvSpPr>
        <p:spPr>
          <a:xfrm>
            <a:off x="927608" y="5989726"/>
            <a:ext cx="1443990" cy="452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Transition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27"/>
          <p:cNvSpPr txBox="1"/>
          <p:nvPr/>
        </p:nvSpPr>
        <p:spPr>
          <a:xfrm>
            <a:off x="3118230" y="5989726"/>
            <a:ext cx="3347085" cy="452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beta tests, deployment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8"/>
          <p:cNvSpPr txBox="1"/>
          <p:nvPr>
            <p:ph type="title"/>
          </p:nvPr>
        </p:nvSpPr>
        <p:spPr>
          <a:xfrm>
            <a:off x="916939" y="732866"/>
            <a:ext cx="92673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UNIFIED PROCESS PHASES</a:t>
            </a:r>
            <a:endParaRPr sz="4400"/>
          </a:p>
        </p:txBody>
      </p:sp>
      <p:sp>
        <p:nvSpPr>
          <p:cNvPr id="298" name="Google Shape;298;p28"/>
          <p:cNvSpPr txBox="1"/>
          <p:nvPr/>
        </p:nvSpPr>
        <p:spPr>
          <a:xfrm>
            <a:off x="944981" y="1433046"/>
            <a:ext cx="1035812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9050">
            <a:spAutoFit/>
          </a:bodyPr>
          <a:lstStyle/>
          <a:p>
            <a:pPr indent="-268605" lvl="0" marL="26860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b="1" lang="en-US" sz="2600" u="sng">
                <a:latin typeface="Calibri"/>
                <a:ea typeface="Calibri"/>
                <a:cs typeface="Calibri"/>
                <a:sym typeface="Calibri"/>
              </a:rPr>
              <a:t> INCEPTION: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41300" marR="5080" rtl="0" algn="l">
              <a:lnSpc>
                <a:spcPct val="108076"/>
              </a:lnSpc>
              <a:spcBef>
                <a:spcPts val="103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Initial	short	step	to	establish	a	common	vision	and	basic	scope	for	the project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41300" rtl="0" algn="l">
              <a:lnSpc>
                <a:spcPct val="100000"/>
              </a:lnSpc>
              <a:spcBef>
                <a:spcPts val="65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Not a requirement phase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41300" rtl="0" algn="l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Feasibility phase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41300" rtl="0" algn="l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Enough investigation done to support a decision to continue or stop.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41300" rtl="0" algn="l">
              <a:lnSpc>
                <a:spcPct val="100000"/>
              </a:lnSpc>
              <a:spcBef>
                <a:spcPts val="69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Analysis of critical non-functional requirements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41300" rtl="0" algn="l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Case studies precede this phase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41300" rtl="0" algn="l">
              <a:lnSpc>
                <a:spcPct val="100000"/>
              </a:lnSpc>
              <a:spcBef>
                <a:spcPts val="71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Use cases created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to elaborate the user scenario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41300" rtl="0" algn="l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2 major activities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communication &amp; planning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9"/>
          <p:cNvSpPr txBox="1"/>
          <p:nvPr>
            <p:ph type="title"/>
          </p:nvPr>
        </p:nvSpPr>
        <p:spPr>
          <a:xfrm>
            <a:off x="916939" y="732866"/>
            <a:ext cx="92673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UNIFIED PROCESS (UP)PHASES</a:t>
            </a:r>
            <a:endParaRPr sz="4400"/>
          </a:p>
        </p:txBody>
      </p:sp>
      <p:sp>
        <p:nvSpPr>
          <p:cNvPr id="304" name="Google Shape;304;p29"/>
          <p:cNvSpPr txBox="1"/>
          <p:nvPr>
            <p:ph idx="1" type="body"/>
          </p:nvPr>
        </p:nvSpPr>
        <p:spPr>
          <a:xfrm>
            <a:off x="931570" y="1430997"/>
            <a:ext cx="10360025" cy="42475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9050">
            <a:spAutoFit/>
          </a:bodyPr>
          <a:lstStyle/>
          <a:p>
            <a:pPr indent="-268605" lvl="0" marL="2819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 startAt="2"/>
            </a:pPr>
            <a:r>
              <a:rPr lang="en-US"/>
              <a:t> ELABORATION:</a:t>
            </a:r>
            <a:endParaRPr/>
          </a:p>
          <a:p>
            <a:pPr indent="-228600" lvl="1" marL="254634" rtl="0" algn="l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Not the requirements or design phase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54634" rtl="0" algn="l">
              <a:lnSpc>
                <a:spcPct val="100000"/>
              </a:lnSpc>
              <a:spcBef>
                <a:spcPts val="69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Phase where the core architecture is iteratively created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54634" rtl="0" algn="l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High risk issues are mitigated.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54634" rtl="0" algn="l">
              <a:lnSpc>
                <a:spcPct val="100000"/>
              </a:lnSpc>
              <a:spcBef>
                <a:spcPts val="71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Use cases redefined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an architectural representation is created.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54634" rtl="0" algn="l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An executable baseline created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54634" marR="5080" rtl="0" algn="l">
              <a:lnSpc>
                <a:spcPct val="107307"/>
              </a:lnSpc>
              <a:spcBef>
                <a:spcPts val="107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Then a plan created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to check whether scope, risks and delivery dates are reasonable.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54634" rtl="0" algn="l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2 major activities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planning &amp; modelling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2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400">
                <a:latin typeface="Calibri"/>
                <a:ea typeface="Calibri"/>
                <a:cs typeface="Calibri"/>
                <a:sym typeface="Calibri"/>
              </a:rPr>
              <a:t>OO Basics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 txBox="1"/>
          <p:nvPr>
            <p:ph idx="1" type="body"/>
          </p:nvPr>
        </p:nvSpPr>
        <p:spPr>
          <a:xfrm>
            <a:off x="916939" y="1706841"/>
            <a:ext cx="4752340" cy="4117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8425">
            <a:spAutoFit/>
          </a:bodyPr>
          <a:lstStyle/>
          <a:p>
            <a:pPr indent="-514983" lvl="0" marL="52768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Class</a:t>
            </a:r>
            <a:endParaRPr/>
          </a:p>
          <a:p>
            <a:pPr indent="-514983" lvl="0" marL="527685" rtl="0" algn="l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Objects</a:t>
            </a:r>
            <a:endParaRPr/>
          </a:p>
          <a:p>
            <a:pPr indent="-514983" lvl="0" marL="527685" rtl="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Attributes</a:t>
            </a:r>
            <a:endParaRPr/>
          </a:p>
          <a:p>
            <a:pPr indent="-514983" lvl="0" marL="527685" rtl="0" algn="l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Methods</a:t>
            </a:r>
            <a:endParaRPr/>
          </a:p>
          <a:p>
            <a:pPr indent="-514983" lvl="0" marL="527685" rtl="0" algn="l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Objects respond to messages</a:t>
            </a:r>
            <a:endParaRPr/>
          </a:p>
          <a:p>
            <a:pPr indent="-514983" lvl="0" marL="527685" rtl="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Polymorphism</a:t>
            </a:r>
            <a:endParaRPr/>
          </a:p>
          <a:p>
            <a:pPr indent="-514983" lvl="0" marL="527685" rtl="0" algn="l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Class hierarchy</a:t>
            </a:r>
            <a:endParaRPr/>
          </a:p>
          <a:p>
            <a:pPr indent="-514983" lvl="0" marL="527685" rtl="0" algn="l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Inheritance</a:t>
            </a:r>
            <a:endParaRPr/>
          </a:p>
        </p:txBody>
      </p:sp>
      <p:sp>
        <p:nvSpPr>
          <p:cNvPr id="58" name="Google Shape;58;p3"/>
          <p:cNvSpPr txBox="1"/>
          <p:nvPr/>
        </p:nvSpPr>
        <p:spPr>
          <a:xfrm>
            <a:off x="6083934" y="1793189"/>
            <a:ext cx="4115435" cy="23698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0325">
            <a:spAutoFit/>
          </a:bodyPr>
          <a:lstStyle/>
          <a:p>
            <a:pPr indent="-515619" lvl="0" marL="527685" marR="69850" rtl="0" algn="l">
              <a:lnSpc>
                <a:spcPct val="108214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AutoNum type="arabicPeriod" startAt="9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Object relationships and associations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514983" lvl="0" marL="527685" rtl="0" algn="l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SzPts val="2800"/>
              <a:buFont typeface="Calibri"/>
              <a:buAutoNum type="arabicPeriod" startAt="9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Aggregations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514350" lvl="0" marL="527050" rtl="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SzPts val="2800"/>
              <a:buFont typeface="Calibri"/>
              <a:buAutoNum type="arabicPeriod" startAt="9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Static &amp; dynamic binding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514983" lvl="0" marL="527685" rtl="0" algn="l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SzPts val="2800"/>
              <a:buFont typeface="Calibri"/>
              <a:buAutoNum type="arabicPeriod" startAt="9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Object persistence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0"/>
          <p:cNvSpPr txBox="1"/>
          <p:nvPr>
            <p:ph type="title"/>
          </p:nvPr>
        </p:nvSpPr>
        <p:spPr>
          <a:xfrm>
            <a:off x="916939" y="732866"/>
            <a:ext cx="92673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UNIFIED PROCESS (UP)   </a:t>
            </a:r>
            <a:endParaRPr sz="4400"/>
          </a:p>
        </p:txBody>
      </p:sp>
      <p:sp>
        <p:nvSpPr>
          <p:cNvPr id="310" name="Google Shape;310;p30"/>
          <p:cNvSpPr txBox="1"/>
          <p:nvPr/>
        </p:nvSpPr>
        <p:spPr>
          <a:xfrm>
            <a:off x="916950" y="1910950"/>
            <a:ext cx="9816600" cy="18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2225">
            <a:spAutoFit/>
          </a:bodyPr>
          <a:lstStyle/>
          <a:p>
            <a:pPr indent="-268605" lvl="0" marL="26860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AutoNum type="arabicPeriod" startAt="3"/>
            </a:pPr>
            <a:r>
              <a:rPr b="1" lang="en-US" sz="2600" u="sng">
                <a:latin typeface="Calibri"/>
                <a:ea typeface="Calibri"/>
                <a:cs typeface="Calibri"/>
                <a:sym typeface="Calibri"/>
              </a:rPr>
              <a:t> CONSTRUCTION: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41300" rtl="0" algn="l">
              <a:lnSpc>
                <a:spcPct val="100000"/>
              </a:lnSpc>
              <a:spcBef>
                <a:spcPts val="70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Main activity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making the use case operational.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41300" rtl="0" algn="l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Analysis and design activities started in elaboration phase are completed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30"/>
          <p:cNvSpPr txBox="1"/>
          <p:nvPr/>
        </p:nvSpPr>
        <p:spPr>
          <a:xfrm>
            <a:off x="917250" y="2250280"/>
            <a:ext cx="10357500" cy="4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228600" lvl="0" marL="241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Source	code	is	developed	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all	desired	functional	requirements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30"/>
          <p:cNvSpPr txBox="1"/>
          <p:nvPr/>
        </p:nvSpPr>
        <p:spPr>
          <a:xfrm>
            <a:off x="944975" y="4190949"/>
            <a:ext cx="6517500" cy="98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90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41300" rtl="0" algn="l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Unit testing and acceptance testing carried out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1"/>
          <p:cNvSpPr txBox="1"/>
          <p:nvPr>
            <p:ph type="title"/>
          </p:nvPr>
        </p:nvSpPr>
        <p:spPr>
          <a:xfrm>
            <a:off x="916939" y="732866"/>
            <a:ext cx="9267190" cy="69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UNIFIED PROCESS (UP) – UP PHASES</a:t>
            </a:r>
            <a:endParaRPr sz="4400"/>
          </a:p>
        </p:txBody>
      </p:sp>
      <p:sp>
        <p:nvSpPr>
          <p:cNvPr id="318" name="Google Shape;318;p31"/>
          <p:cNvSpPr txBox="1"/>
          <p:nvPr>
            <p:ph idx="1" type="body"/>
          </p:nvPr>
        </p:nvSpPr>
        <p:spPr>
          <a:xfrm>
            <a:off x="1178725" y="2232425"/>
            <a:ext cx="10112700" cy="34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9050">
            <a:spAutoFit/>
          </a:bodyPr>
          <a:lstStyle/>
          <a:p>
            <a:pPr indent="-268605" lvl="0" marL="2819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 startAt="4"/>
            </a:pPr>
            <a:r>
              <a:rPr lang="en-US"/>
              <a:t> TRANSITION:</a:t>
            </a:r>
            <a:endParaRPr/>
          </a:p>
          <a:p>
            <a:pPr indent="-228600" lvl="1" marL="254634" marR="5080" rtl="0" algn="l">
              <a:lnSpc>
                <a:spcPct val="108076"/>
              </a:lnSpc>
              <a:spcBef>
                <a:spcPts val="103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All activities required at the time of deployment of the s/w product carried out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54634" rtl="0" algn="l">
              <a:lnSpc>
                <a:spcPct val="100000"/>
              </a:lnSpc>
              <a:spcBef>
                <a:spcPts val="65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Beta testing conducted when the s/w is delivered to the client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54634" rtl="0" algn="l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User feedback used to remove defects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254634" marR="5080" rtl="0" algn="l">
              <a:lnSpc>
                <a:spcPct val="108076"/>
              </a:lnSpc>
              <a:spcBef>
                <a:spcPts val="1035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Finally, manuals installation guides, troubleshooting procedures prepared and provided to make the s/w more usable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2"/>
          <p:cNvSpPr txBox="1"/>
          <p:nvPr>
            <p:ph type="title"/>
          </p:nvPr>
        </p:nvSpPr>
        <p:spPr>
          <a:xfrm>
            <a:off x="1921001" y="16205"/>
            <a:ext cx="842454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UNIFIED PROCESS (UP) – UP PHASES</a:t>
            </a:r>
            <a:endParaRPr/>
          </a:p>
        </p:txBody>
      </p:sp>
      <p:pic>
        <p:nvPicPr>
          <p:cNvPr id="324" name="Google Shape;324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9072" y="1415030"/>
            <a:ext cx="11141921" cy="58180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3"/>
          <p:cNvSpPr txBox="1"/>
          <p:nvPr>
            <p:ph type="title"/>
          </p:nvPr>
        </p:nvSpPr>
        <p:spPr>
          <a:xfrm>
            <a:off x="916939" y="517601"/>
            <a:ext cx="10312400" cy="69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UNIFIED PROCESS (UP) – UP DISCIPLINES</a:t>
            </a:r>
            <a:endParaRPr sz="4400"/>
          </a:p>
        </p:txBody>
      </p:sp>
      <p:sp>
        <p:nvSpPr>
          <p:cNvPr id="330" name="Google Shape;330;p33"/>
          <p:cNvSpPr txBox="1"/>
          <p:nvPr/>
        </p:nvSpPr>
        <p:spPr>
          <a:xfrm>
            <a:off x="944981" y="1433046"/>
            <a:ext cx="10358755" cy="23164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2454910" rtl="0" algn="l">
              <a:lnSpc>
                <a:spcPct val="1219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Represent the set of activities in some specific subject area Eg. activities within requirement analysis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7692"/>
              </a:lnSpc>
              <a:spcBef>
                <a:spcPts val="107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Artifact	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refers	to	any	product	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code,	web	graphics,	db	schema,	text documents, diagrams, etc.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645"/>
              </a:spcBef>
              <a:spcAft>
                <a:spcPts val="0"/>
              </a:spcAft>
              <a:buNone/>
            </a:pPr>
            <a:r>
              <a:rPr b="1" lang="en-US" sz="2600" u="sng">
                <a:latin typeface="Calibri"/>
                <a:ea typeface="Calibri"/>
                <a:cs typeface="Calibri"/>
                <a:sym typeface="Calibri"/>
              </a:rPr>
              <a:t>Basic disciplines: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33"/>
          <p:cNvSpPr txBox="1"/>
          <p:nvPr/>
        </p:nvSpPr>
        <p:spPr>
          <a:xfrm>
            <a:off x="909015" y="3723868"/>
            <a:ext cx="2771140" cy="24428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9050">
            <a:spAutoFit/>
          </a:bodyPr>
          <a:lstStyle/>
          <a:p>
            <a:pPr indent="-264795" lvl="0" marL="27432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Noto Sans Symbols"/>
              <a:buChar char="⮚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Business modeling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64795" lvl="0" marL="274320" rtl="0" algn="l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500"/>
              <a:buFont typeface="Noto Sans Symbols"/>
              <a:buChar char="⮚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Requirements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65430" lvl="0" marL="274955" rtl="0" algn="l">
              <a:lnSpc>
                <a:spcPct val="100000"/>
              </a:lnSpc>
              <a:spcBef>
                <a:spcPts val="695"/>
              </a:spcBef>
              <a:spcAft>
                <a:spcPts val="0"/>
              </a:spcAft>
              <a:buSzPts val="2500"/>
              <a:buFont typeface="Noto Sans Symbols"/>
              <a:buChar char="⮚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Analysis &amp; Design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64795" lvl="0" marL="274320" rtl="0" algn="l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SzPts val="2500"/>
              <a:buFont typeface="Noto Sans Symbols"/>
              <a:buChar char="⮚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Implementation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64795" lvl="0" marL="274320" rtl="0" algn="l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SzPts val="2500"/>
              <a:buFont typeface="Noto Sans Symbols"/>
              <a:buChar char="⮚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Testing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33"/>
          <p:cNvSpPr txBox="1"/>
          <p:nvPr/>
        </p:nvSpPr>
        <p:spPr>
          <a:xfrm>
            <a:off x="6075934" y="3723868"/>
            <a:ext cx="3452495" cy="23164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9050">
            <a:spAutoFit/>
          </a:bodyPr>
          <a:lstStyle/>
          <a:p>
            <a:pPr indent="-264795" lvl="0" marL="27432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Noto Sans Symbols"/>
              <a:buChar char="⮚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Deployment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32409" lvl="0" marL="241300" marR="5080" rtl="0" algn="l">
              <a:lnSpc>
                <a:spcPct val="108076"/>
              </a:lnSpc>
              <a:spcBef>
                <a:spcPts val="1040"/>
              </a:spcBef>
              <a:spcAft>
                <a:spcPts val="0"/>
              </a:spcAft>
              <a:buSzPts val="2500"/>
              <a:buFont typeface="Noto Sans Symbols"/>
              <a:buChar char="⮚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	Configuration &amp; change management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64795" lvl="0" marL="274320" rtl="0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SzPts val="2500"/>
              <a:buFont typeface="Noto Sans Symbols"/>
              <a:buChar char="⮚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Project management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64795" lvl="0" marL="274320" rtl="0" algn="l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500"/>
              <a:buFont typeface="Noto Sans Symbols"/>
              <a:buChar char="⮚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Environment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4"/>
          <p:cNvSpPr txBox="1"/>
          <p:nvPr>
            <p:ph type="title"/>
          </p:nvPr>
        </p:nvSpPr>
        <p:spPr>
          <a:xfrm>
            <a:off x="916939" y="517601"/>
            <a:ext cx="10312400" cy="69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UNIFIED PROCESS (UP) – UP DISCIPLINES</a:t>
            </a:r>
            <a:endParaRPr sz="4400"/>
          </a:p>
        </p:txBody>
      </p:sp>
      <p:sp>
        <p:nvSpPr>
          <p:cNvPr id="338" name="Google Shape;338;p34"/>
          <p:cNvSpPr txBox="1"/>
          <p:nvPr/>
        </p:nvSpPr>
        <p:spPr>
          <a:xfrm>
            <a:off x="944981" y="1430000"/>
            <a:ext cx="10358120" cy="135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22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 u="sng">
                <a:latin typeface="Calibri"/>
                <a:ea typeface="Calibri"/>
                <a:cs typeface="Calibri"/>
                <a:sym typeface="Calibri"/>
              </a:rPr>
              <a:t>Basic disciplines: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7307"/>
              </a:lnSpc>
              <a:spcBef>
                <a:spcPts val="1075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Business modeling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domain model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to visualize noteworthy concepts in the application domain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34"/>
          <p:cNvSpPr txBox="1"/>
          <p:nvPr/>
        </p:nvSpPr>
        <p:spPr>
          <a:xfrm>
            <a:off x="944981" y="2845054"/>
            <a:ext cx="10358755" cy="422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Requirements	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use-case	model	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to	capture	functional	and	non-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34"/>
          <p:cNvSpPr txBox="1"/>
          <p:nvPr/>
        </p:nvSpPr>
        <p:spPr>
          <a:xfrm>
            <a:off x="944981" y="3110131"/>
            <a:ext cx="10359390" cy="2320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28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functional requirements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2636520" rtl="0" algn="l">
              <a:lnSpc>
                <a:spcPct val="121900"/>
              </a:lnSpc>
              <a:spcBef>
                <a:spcPts val="3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Design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design model artifact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to design s/w objects Implementation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programming and building the system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7692"/>
              </a:lnSpc>
              <a:spcBef>
                <a:spcPts val="1045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Environment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establishing the tools and customizing the process for that project, setting up the tools, etc.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5"/>
          <p:cNvSpPr txBox="1"/>
          <p:nvPr>
            <p:ph type="title"/>
          </p:nvPr>
        </p:nvSpPr>
        <p:spPr>
          <a:xfrm>
            <a:off x="1460372" y="-160274"/>
            <a:ext cx="937323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UNIFIED PROCESS (UP) – UP DISCIPLINES</a:t>
            </a:r>
            <a:endParaRPr/>
          </a:p>
        </p:txBody>
      </p:sp>
      <p:pic>
        <p:nvPicPr>
          <p:cNvPr id="346" name="Google Shape;346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2928" y="511441"/>
            <a:ext cx="11215881" cy="61832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2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400">
                <a:latin typeface="Calibri"/>
                <a:ea typeface="Calibri"/>
                <a:cs typeface="Calibri"/>
                <a:sym typeface="Calibri"/>
              </a:rPr>
              <a:t>Process Steps in OOAD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4"/>
          <p:cNvSpPr txBox="1"/>
          <p:nvPr/>
        </p:nvSpPr>
        <p:spPr>
          <a:xfrm>
            <a:off x="916939" y="1706841"/>
            <a:ext cx="4662170" cy="20720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8425">
            <a:spAutoFit/>
          </a:bodyPr>
          <a:lstStyle/>
          <a:p>
            <a:pPr indent="-514983" lvl="0" marL="52768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AutoNum type="arabicPeriod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Define use cases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514983" lvl="0" marL="527685" rtl="0" algn="l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Font typeface="Calibri"/>
              <a:buAutoNum type="arabicPeriod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Define a domain model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514983" lvl="0" marL="527685" rtl="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SzPts val="2800"/>
              <a:buFont typeface="Calibri"/>
              <a:buAutoNum type="arabicPeriod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Define interaction diagrams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514983" lvl="0" marL="527685" rtl="0" algn="l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SzPts val="2800"/>
              <a:buFont typeface="Calibri"/>
              <a:buAutoNum type="arabicPeriod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Define design class diagrams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7344" y="3931920"/>
            <a:ext cx="4020311" cy="261366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4"/>
          <p:cNvSpPr txBox="1"/>
          <p:nvPr/>
        </p:nvSpPr>
        <p:spPr>
          <a:xfrm>
            <a:off x="847344" y="3931920"/>
            <a:ext cx="4020820" cy="2613660"/>
          </a:xfrm>
          <a:prstGeom prst="rect">
            <a:avLst/>
          </a:prstGeom>
          <a:noFill/>
          <a:ln cap="flat" cmpd="sng" w="9525">
            <a:solidFill>
              <a:srgbClr val="5B9BD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36850">
            <a:spAutoFit/>
          </a:bodyPr>
          <a:lstStyle/>
          <a:p>
            <a:pPr indent="0" lvl="0" marL="914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Eg. Play a dice game: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 dice available;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" marR="97408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player rolls the dice; If the total is 7, he wins; Otherwise he loses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7" name="Google Shape;6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75276" y="3925823"/>
            <a:ext cx="3758183" cy="2636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2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400">
                <a:latin typeface="Calibri"/>
                <a:ea typeface="Calibri"/>
                <a:cs typeface="Calibri"/>
                <a:sym typeface="Calibri"/>
              </a:rPr>
              <a:t>Process Steps in OOAD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5"/>
          <p:cNvSpPr txBox="1"/>
          <p:nvPr/>
        </p:nvSpPr>
        <p:spPr>
          <a:xfrm>
            <a:off x="916939" y="1765757"/>
            <a:ext cx="2750820" cy="4229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1.	</a:t>
            </a:r>
            <a:r>
              <a:rPr lang="en-US" sz="2600" u="sng">
                <a:latin typeface="Calibri"/>
                <a:ea typeface="Calibri"/>
                <a:cs typeface="Calibri"/>
                <a:sym typeface="Calibri"/>
              </a:rPr>
              <a:t>Define use cases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5"/>
          <p:cNvSpPr txBox="1"/>
          <p:nvPr/>
        </p:nvSpPr>
        <p:spPr>
          <a:xfrm>
            <a:off x="916939" y="2209926"/>
            <a:ext cx="3246755" cy="16281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9525">
            <a:spAutoFit/>
          </a:bodyPr>
          <a:lstStyle/>
          <a:p>
            <a:pPr indent="-228600" lvl="0" marL="241300" marR="5080" rtl="0" algn="l">
              <a:lnSpc>
                <a:spcPct val="96153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Requirement	analysis application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413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Written as use cases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41300" rtl="0" algn="l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Not object oriented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5"/>
          <p:cNvSpPr txBox="1"/>
          <p:nvPr/>
        </p:nvSpPr>
        <p:spPr>
          <a:xfrm>
            <a:off x="4337430" y="2209926"/>
            <a:ext cx="6939280" cy="422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stories	/	scenarios	of	how	people	use	the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 txBox="1"/>
          <p:nvPr/>
        </p:nvSpPr>
        <p:spPr>
          <a:xfrm>
            <a:off x="916939" y="4256854"/>
            <a:ext cx="10332720" cy="18021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0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Eg. Play a dice game: Use cases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62255" lvl="0" marL="271145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ts val="2500"/>
              <a:buFont typeface="Noto Sans Symbols"/>
              <a:buChar char="✔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Player requests to roll the dice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62255" lvl="0" marL="271145" rtl="0" algn="l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SzPts val="2500"/>
              <a:buFont typeface="Noto Sans Symbols"/>
              <a:buChar char="✔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System presents the results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61620" lvl="0" marL="271145" rtl="0" algn="l">
              <a:lnSpc>
                <a:spcPct val="100000"/>
              </a:lnSpc>
              <a:spcBef>
                <a:spcPts val="385"/>
              </a:spcBef>
              <a:spcAft>
                <a:spcPts val="0"/>
              </a:spcAft>
              <a:buSzPts val="2500"/>
              <a:buFont typeface="Noto Sans Symbols"/>
              <a:buChar char="✔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If the face value of the dice totals 7, player wins; otherwise the player loses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"/>
          <p:cNvSpPr txBox="1"/>
          <p:nvPr/>
        </p:nvSpPr>
        <p:spPr>
          <a:xfrm>
            <a:off x="916939" y="609676"/>
            <a:ext cx="5114925" cy="69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Process Steps in OOAD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6"/>
          <p:cNvSpPr txBox="1"/>
          <p:nvPr/>
        </p:nvSpPr>
        <p:spPr>
          <a:xfrm>
            <a:off x="916939" y="1765757"/>
            <a:ext cx="3532504" cy="4229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2600" u="sng">
                <a:latin typeface="Calibri"/>
                <a:ea typeface="Calibri"/>
                <a:cs typeface="Calibri"/>
                <a:sym typeface="Calibri"/>
              </a:rPr>
              <a:t>Define a Domain Model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6"/>
          <p:cNvSpPr txBox="1"/>
          <p:nvPr/>
        </p:nvSpPr>
        <p:spPr>
          <a:xfrm>
            <a:off x="916939" y="2209926"/>
            <a:ext cx="6496050" cy="37852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9525">
            <a:spAutoFit/>
          </a:bodyPr>
          <a:lstStyle/>
          <a:p>
            <a:pPr indent="-228600" lvl="0" marL="241300" marR="6350" rtl="0" algn="just">
              <a:lnSpc>
                <a:spcPct val="96153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Object   oriented   analysis  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domain description from the perspective of objects.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41300" marR="5080" rtl="0" algn="just">
              <a:lnSpc>
                <a:spcPct val="80000"/>
              </a:lnSpc>
              <a:spcBef>
                <a:spcPts val="1019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Identification  of  concepts,  attributes  and associations – results expressed in a domain model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it shows domain concepts / objects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95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Eg. Play a dice game: Domain Model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32409" lvl="0" marL="241300" marR="5080" rtl="0" algn="just">
              <a:lnSpc>
                <a:spcPct val="80000"/>
              </a:lnSpc>
              <a:spcBef>
                <a:spcPts val="1010"/>
              </a:spcBef>
              <a:spcAft>
                <a:spcPts val="0"/>
              </a:spcAft>
              <a:buSzPts val="2500"/>
              <a:buFont typeface="Noto Sans Symbols"/>
              <a:buChar char="✔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	Gives a visualisation of the concepts of a real- world domain 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lang="en-US" sz="2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called as conceptual object model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" name="Google Shape;84;p6"/>
          <p:cNvGrpSpPr/>
          <p:nvPr/>
        </p:nvGrpSpPr>
        <p:grpSpPr>
          <a:xfrm>
            <a:off x="7714488" y="231647"/>
            <a:ext cx="3496056" cy="2128266"/>
            <a:chOff x="7714488" y="231647"/>
            <a:chExt cx="3496056" cy="2128266"/>
          </a:xfrm>
        </p:grpSpPr>
        <p:sp>
          <p:nvSpPr>
            <p:cNvPr id="85" name="Google Shape;85;p6"/>
            <p:cNvSpPr/>
            <p:nvPr/>
          </p:nvSpPr>
          <p:spPr>
            <a:xfrm>
              <a:off x="11210544" y="984503"/>
              <a:ext cx="0" cy="1375410"/>
            </a:xfrm>
            <a:custGeom>
              <a:rect b="b" l="l" r="r" t="t"/>
              <a:pathLst>
                <a:path extrusionOk="0" h="1375410" w="120000">
                  <a:moveTo>
                    <a:pt x="0" y="1375156"/>
                  </a:moveTo>
                  <a:lnTo>
                    <a:pt x="0" y="0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6" name="Google Shape;86;p6"/>
            <p:cNvSpPr/>
            <p:nvPr/>
          </p:nvSpPr>
          <p:spPr>
            <a:xfrm>
              <a:off x="7714488" y="231647"/>
              <a:ext cx="1371600" cy="381000"/>
            </a:xfrm>
            <a:custGeom>
              <a:rect b="b" l="l" r="r" t="t"/>
              <a:pathLst>
                <a:path extrusionOk="0" h="381000" w="1371600">
                  <a:moveTo>
                    <a:pt x="0" y="381000"/>
                  </a:moveTo>
                  <a:lnTo>
                    <a:pt x="1371600" y="381000"/>
                  </a:lnTo>
                  <a:lnTo>
                    <a:pt x="13716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noFill/>
            <a:ln cap="flat" cmpd="sng" w="12175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87" name="Google Shape;87;p6"/>
          <p:cNvSpPr txBox="1"/>
          <p:nvPr/>
        </p:nvSpPr>
        <p:spPr>
          <a:xfrm>
            <a:off x="8106282" y="271398"/>
            <a:ext cx="58928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Player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6"/>
          <p:cNvSpPr/>
          <p:nvPr/>
        </p:nvSpPr>
        <p:spPr>
          <a:xfrm>
            <a:off x="7714488" y="612648"/>
            <a:ext cx="1371600" cy="381000"/>
          </a:xfrm>
          <a:custGeom>
            <a:rect b="b" l="l" r="r" t="t"/>
            <a:pathLst>
              <a:path extrusionOk="0" h="381000" w="1371600">
                <a:moveTo>
                  <a:pt x="0" y="381000"/>
                </a:moveTo>
                <a:lnTo>
                  <a:pt x="1371600" y="381000"/>
                </a:lnTo>
                <a:lnTo>
                  <a:pt x="13716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noFill/>
          <a:ln cap="flat" cmpd="sng" w="12175">
            <a:solidFill>
              <a:srgbClr val="41709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9" name="Google Shape;89;p6"/>
          <p:cNvSpPr txBox="1"/>
          <p:nvPr/>
        </p:nvSpPr>
        <p:spPr>
          <a:xfrm>
            <a:off x="7794752" y="652398"/>
            <a:ext cx="49657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6"/>
          <p:cNvSpPr/>
          <p:nvPr/>
        </p:nvSpPr>
        <p:spPr>
          <a:xfrm>
            <a:off x="10582656" y="231647"/>
            <a:ext cx="1371600" cy="381000"/>
          </a:xfrm>
          <a:custGeom>
            <a:rect b="b" l="l" r="r" t="t"/>
            <a:pathLst>
              <a:path extrusionOk="0" h="381000" w="1371600">
                <a:moveTo>
                  <a:pt x="0" y="381000"/>
                </a:moveTo>
                <a:lnTo>
                  <a:pt x="1371600" y="381000"/>
                </a:lnTo>
                <a:lnTo>
                  <a:pt x="13716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noFill/>
          <a:ln cap="flat" cmpd="sng" w="12175">
            <a:solidFill>
              <a:srgbClr val="41709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91" name="Google Shape;91;p6"/>
          <p:cNvSpPr txBox="1"/>
          <p:nvPr/>
        </p:nvSpPr>
        <p:spPr>
          <a:xfrm>
            <a:off x="11109197" y="271398"/>
            <a:ext cx="318135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Die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6"/>
          <p:cNvSpPr/>
          <p:nvPr/>
        </p:nvSpPr>
        <p:spPr>
          <a:xfrm>
            <a:off x="10582656" y="612648"/>
            <a:ext cx="1371600" cy="381000"/>
          </a:xfrm>
          <a:custGeom>
            <a:rect b="b" l="l" r="r" t="t"/>
            <a:pathLst>
              <a:path extrusionOk="0" h="381000" w="1371600">
                <a:moveTo>
                  <a:pt x="0" y="381000"/>
                </a:moveTo>
                <a:lnTo>
                  <a:pt x="1371600" y="381000"/>
                </a:lnTo>
                <a:lnTo>
                  <a:pt x="13716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noFill/>
          <a:ln cap="flat" cmpd="sng" w="12175">
            <a:solidFill>
              <a:srgbClr val="41709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93" name="Google Shape;93;p6"/>
          <p:cNvSpPr txBox="1"/>
          <p:nvPr/>
        </p:nvSpPr>
        <p:spPr>
          <a:xfrm>
            <a:off x="10662031" y="652398"/>
            <a:ext cx="93980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face_value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6"/>
          <p:cNvSpPr/>
          <p:nvPr/>
        </p:nvSpPr>
        <p:spPr>
          <a:xfrm>
            <a:off x="7714488" y="1964435"/>
            <a:ext cx="1371600" cy="381000"/>
          </a:xfrm>
          <a:custGeom>
            <a:rect b="b" l="l" r="r" t="t"/>
            <a:pathLst>
              <a:path extrusionOk="0" h="381000" w="1371600">
                <a:moveTo>
                  <a:pt x="0" y="381000"/>
                </a:moveTo>
                <a:lnTo>
                  <a:pt x="1371600" y="381000"/>
                </a:lnTo>
                <a:lnTo>
                  <a:pt x="13716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noFill/>
          <a:ln cap="flat" cmpd="sng" w="12175">
            <a:solidFill>
              <a:srgbClr val="41709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95" name="Google Shape;95;p6"/>
          <p:cNvSpPr txBox="1"/>
          <p:nvPr/>
        </p:nvSpPr>
        <p:spPr>
          <a:xfrm>
            <a:off x="7940167" y="2004771"/>
            <a:ext cx="923290" cy="269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DiceGame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96" name="Google Shape;96;p6"/>
          <p:cNvGrpSpPr/>
          <p:nvPr/>
        </p:nvGrpSpPr>
        <p:grpSpPr>
          <a:xfrm>
            <a:off x="7714488" y="612647"/>
            <a:ext cx="3495548" cy="2113788"/>
            <a:chOff x="7714488" y="612647"/>
            <a:chExt cx="3495548" cy="2113788"/>
          </a:xfrm>
        </p:grpSpPr>
        <p:sp>
          <p:nvSpPr>
            <p:cNvPr id="97" name="Google Shape;97;p6"/>
            <p:cNvSpPr/>
            <p:nvPr/>
          </p:nvSpPr>
          <p:spPr>
            <a:xfrm>
              <a:off x="7714488" y="2345435"/>
              <a:ext cx="1371600" cy="381000"/>
            </a:xfrm>
            <a:custGeom>
              <a:rect b="b" l="l" r="r" t="t"/>
              <a:pathLst>
                <a:path extrusionOk="0" h="381000" w="1371600">
                  <a:moveTo>
                    <a:pt x="0" y="381000"/>
                  </a:moveTo>
                  <a:lnTo>
                    <a:pt x="1371600" y="381000"/>
                  </a:lnTo>
                  <a:lnTo>
                    <a:pt x="13716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noFill/>
            <a:ln cap="flat" cmpd="sng" w="12175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8449056" y="612647"/>
              <a:ext cx="2760980" cy="1732914"/>
            </a:xfrm>
            <a:custGeom>
              <a:rect b="b" l="l" r="r" t="t"/>
              <a:pathLst>
                <a:path extrusionOk="0" h="1732914" w="2760979">
                  <a:moveTo>
                    <a:pt x="637032" y="0"/>
                  </a:moveTo>
                  <a:lnTo>
                    <a:pt x="2132457" y="0"/>
                  </a:lnTo>
                </a:path>
                <a:path extrusionOk="0" h="1732914" w="2760979">
                  <a:moveTo>
                    <a:pt x="637032" y="1732788"/>
                  </a:moveTo>
                  <a:lnTo>
                    <a:pt x="2760472" y="1732788"/>
                  </a:lnTo>
                </a:path>
                <a:path extrusionOk="0" h="1732914" w="2760979">
                  <a:moveTo>
                    <a:pt x="0" y="1352550"/>
                  </a:moveTo>
                  <a:lnTo>
                    <a:pt x="0" y="381000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99" name="Google Shape;99;p6"/>
          <p:cNvSpPr txBox="1"/>
          <p:nvPr/>
        </p:nvSpPr>
        <p:spPr>
          <a:xfrm>
            <a:off x="9223629" y="295147"/>
            <a:ext cx="1210945" cy="239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latin typeface="Times New Roman"/>
                <a:ea typeface="Times New Roman"/>
                <a:cs typeface="Times New Roman"/>
                <a:sym typeface="Times New Roman"/>
              </a:rPr>
              <a:t>1	Rolls	2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6"/>
          <p:cNvSpPr txBox="1"/>
          <p:nvPr/>
        </p:nvSpPr>
        <p:spPr>
          <a:xfrm>
            <a:off x="8613775" y="969111"/>
            <a:ext cx="433070" cy="10166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95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5080" rtl="0" algn="l">
              <a:lnSpc>
                <a:spcPct val="1544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b="1" lang="en-US" sz="1400">
                <a:latin typeface="Times New Roman"/>
                <a:ea typeface="Times New Roman"/>
                <a:cs typeface="Times New Roman"/>
                <a:sym typeface="Times New Roman"/>
              </a:rPr>
              <a:t>Plays 1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6"/>
          <p:cNvSpPr txBox="1"/>
          <p:nvPr/>
        </p:nvSpPr>
        <p:spPr>
          <a:xfrm>
            <a:off x="9233154" y="2000504"/>
            <a:ext cx="114935" cy="239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6"/>
          <p:cNvSpPr txBox="1"/>
          <p:nvPr/>
        </p:nvSpPr>
        <p:spPr>
          <a:xfrm>
            <a:off x="10165526" y="2000504"/>
            <a:ext cx="670560" cy="239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latin typeface="Times New Roman"/>
                <a:ea typeface="Times New Roman"/>
                <a:cs typeface="Times New Roman"/>
                <a:sym typeface="Times New Roman"/>
              </a:rPr>
              <a:t>Includes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6"/>
          <p:cNvSpPr txBox="1"/>
          <p:nvPr/>
        </p:nvSpPr>
        <p:spPr>
          <a:xfrm>
            <a:off x="10976229" y="1076325"/>
            <a:ext cx="114935" cy="239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2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400">
                <a:latin typeface="Calibri"/>
                <a:ea typeface="Calibri"/>
                <a:cs typeface="Calibri"/>
                <a:sym typeface="Calibri"/>
              </a:rPr>
              <a:t>Process Steps in OOAD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7"/>
          <p:cNvSpPr txBox="1"/>
          <p:nvPr/>
        </p:nvSpPr>
        <p:spPr>
          <a:xfrm>
            <a:off x="823061" y="1456385"/>
            <a:ext cx="4761230" cy="1057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2700">
            <a:spAutoFit/>
          </a:bodyPr>
          <a:lstStyle/>
          <a:p>
            <a:pPr indent="0" lvl="0" marL="12700" marR="508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3.  </a:t>
            </a:r>
            <a:r>
              <a:rPr lang="en-US" sz="2600" u="sng">
                <a:latin typeface="Calibri"/>
                <a:ea typeface="Calibri"/>
                <a:cs typeface="Calibri"/>
                <a:sym typeface="Calibri"/>
              </a:rPr>
              <a:t>Assign  object  responsibilities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u="sng">
                <a:latin typeface="Calibri"/>
                <a:ea typeface="Calibri"/>
                <a:cs typeface="Calibri"/>
                <a:sym typeface="Calibri"/>
              </a:rPr>
              <a:t>and Define (or Design) Interaction</a:t>
            </a: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u="sng">
                <a:latin typeface="Calibri"/>
                <a:ea typeface="Calibri"/>
                <a:cs typeface="Calibri"/>
                <a:sym typeface="Calibri"/>
              </a:rPr>
              <a:t>Diagrams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"/>
          <p:cNvSpPr txBox="1"/>
          <p:nvPr/>
        </p:nvSpPr>
        <p:spPr>
          <a:xfrm>
            <a:off x="823061" y="2534538"/>
            <a:ext cx="4760595" cy="422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228600" lvl="0" marL="241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Object	oriented	design	</a:t>
            </a:r>
            <a:r>
              <a:rPr lang="en-US" sz="26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endParaRPr sz="2600"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  <p:sp>
        <p:nvSpPr>
          <p:cNvPr id="111" name="Google Shape;111;p7"/>
          <p:cNvSpPr txBox="1"/>
          <p:nvPr/>
        </p:nvSpPr>
        <p:spPr>
          <a:xfrm>
            <a:off x="1051661" y="2851226"/>
            <a:ext cx="4532630" cy="4229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concerned	with	defining	s/w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7"/>
          <p:cNvSpPr txBox="1"/>
          <p:nvPr/>
        </p:nvSpPr>
        <p:spPr>
          <a:xfrm>
            <a:off x="1051661" y="3168776"/>
            <a:ext cx="4530725" cy="739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9525">
            <a:spAutoFit/>
          </a:bodyPr>
          <a:lstStyle/>
          <a:p>
            <a:pPr indent="0" lvl="0" marL="12700" marR="5080" rtl="0" algn="l">
              <a:lnSpc>
                <a:spcPct val="961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objects, their responsibilities and collaborations.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7"/>
          <p:cNvSpPr txBox="1"/>
          <p:nvPr/>
        </p:nvSpPr>
        <p:spPr>
          <a:xfrm>
            <a:off x="823061" y="3930472"/>
            <a:ext cx="4761230" cy="13741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2700">
            <a:spAutoFit/>
          </a:bodyPr>
          <a:lstStyle/>
          <a:p>
            <a:pPr indent="-228600" lvl="0" marL="241300" marR="508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Sequence diagram – a notation that shows the flow of messages between  software  objects,  and thus the invocation of methods.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7"/>
          <p:cNvSpPr txBox="1"/>
          <p:nvPr/>
        </p:nvSpPr>
        <p:spPr>
          <a:xfrm>
            <a:off x="823061" y="5769355"/>
            <a:ext cx="4761865" cy="739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2075">
            <a:spAutoFit/>
          </a:bodyPr>
          <a:lstStyle/>
          <a:p>
            <a:pPr indent="0" lvl="0" marL="12700" marR="508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Eg.	Play	a	dice	game:	Sequence diagram (partial)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7"/>
          <p:cNvSpPr txBox="1"/>
          <p:nvPr/>
        </p:nvSpPr>
        <p:spPr>
          <a:xfrm>
            <a:off x="6030467" y="1566672"/>
            <a:ext cx="1658620" cy="562610"/>
          </a:xfrm>
          <a:prstGeom prst="rect">
            <a:avLst/>
          </a:prstGeom>
          <a:solidFill>
            <a:srgbClr val="5B9BD4"/>
          </a:solidFill>
          <a:ln cap="flat" cmpd="sng" w="12175">
            <a:solidFill>
              <a:srgbClr val="41709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25075">
            <a:spAutoFit/>
          </a:bodyPr>
          <a:lstStyle/>
          <a:p>
            <a:pPr indent="0" lvl="0" marL="28067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DiceGame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7"/>
          <p:cNvSpPr txBox="1"/>
          <p:nvPr/>
        </p:nvSpPr>
        <p:spPr>
          <a:xfrm>
            <a:off x="8109204" y="1565147"/>
            <a:ext cx="1658620" cy="562610"/>
          </a:xfrm>
          <a:prstGeom prst="rect">
            <a:avLst/>
          </a:prstGeom>
          <a:solidFill>
            <a:srgbClr val="5B9BD4"/>
          </a:solidFill>
          <a:ln cap="flat" cmpd="sng" w="12175">
            <a:solidFill>
              <a:srgbClr val="41709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25725">
            <a:spAutoFit/>
          </a:bodyPr>
          <a:lstStyle/>
          <a:p>
            <a:pPr indent="0" lvl="0" marL="4603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d1 : Die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7"/>
          <p:cNvSpPr txBox="1"/>
          <p:nvPr/>
        </p:nvSpPr>
        <p:spPr>
          <a:xfrm>
            <a:off x="10244328" y="1566672"/>
            <a:ext cx="1656714" cy="562610"/>
          </a:xfrm>
          <a:prstGeom prst="rect">
            <a:avLst/>
          </a:prstGeom>
          <a:solidFill>
            <a:srgbClr val="5B9BD4"/>
          </a:solidFill>
          <a:ln cap="flat" cmpd="sng" w="12175">
            <a:solidFill>
              <a:srgbClr val="41709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25075">
            <a:spAutoFit/>
          </a:bodyPr>
          <a:lstStyle/>
          <a:p>
            <a:pPr indent="0" lvl="0" marL="4597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d2 : Die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18" name="Google Shape;118;p7"/>
          <p:cNvGrpSpPr/>
          <p:nvPr/>
        </p:nvGrpSpPr>
        <p:grpSpPr>
          <a:xfrm>
            <a:off x="6842760" y="2128266"/>
            <a:ext cx="4198365" cy="4001770"/>
            <a:chOff x="6842760" y="2128266"/>
            <a:chExt cx="4198365" cy="4001770"/>
          </a:xfrm>
        </p:grpSpPr>
        <p:sp>
          <p:nvSpPr>
            <p:cNvPr id="119" name="Google Shape;119;p7"/>
            <p:cNvSpPr/>
            <p:nvPr/>
          </p:nvSpPr>
          <p:spPr>
            <a:xfrm>
              <a:off x="6860285" y="2128266"/>
              <a:ext cx="4180840" cy="4001770"/>
            </a:xfrm>
            <a:custGeom>
              <a:rect b="b" l="l" r="r" t="t"/>
              <a:pathLst>
                <a:path extrusionOk="0" h="4001770" w="4180840">
                  <a:moveTo>
                    <a:pt x="0" y="1524"/>
                  </a:moveTo>
                  <a:lnTo>
                    <a:pt x="0" y="3986009"/>
                  </a:lnTo>
                </a:path>
                <a:path extrusionOk="0" h="4001770" w="4180840">
                  <a:moveTo>
                    <a:pt x="4180332" y="16763"/>
                  </a:moveTo>
                  <a:lnTo>
                    <a:pt x="4180332" y="4001249"/>
                  </a:lnTo>
                </a:path>
                <a:path extrusionOk="0" h="4001770" w="4180840">
                  <a:moveTo>
                    <a:pt x="2078736" y="0"/>
                  </a:moveTo>
                  <a:lnTo>
                    <a:pt x="2079498" y="4001249"/>
                  </a:lnTo>
                </a:path>
              </a:pathLst>
            </a:custGeom>
            <a:noFill/>
            <a:ln cap="flat" cmpd="sng" w="19800">
              <a:solidFill>
                <a:srgbClr val="000000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6842760" y="2836163"/>
              <a:ext cx="4197350" cy="2066925"/>
            </a:xfrm>
            <a:custGeom>
              <a:rect b="b" l="l" r="r" t="t"/>
              <a:pathLst>
                <a:path extrusionOk="0" h="2066925" w="4197350">
                  <a:moveTo>
                    <a:pt x="2047367" y="781812"/>
                  </a:moveTo>
                  <a:lnTo>
                    <a:pt x="2034667" y="775462"/>
                  </a:lnTo>
                  <a:lnTo>
                    <a:pt x="1971167" y="743712"/>
                  </a:lnTo>
                  <a:lnTo>
                    <a:pt x="1971167" y="775462"/>
                  </a:lnTo>
                  <a:lnTo>
                    <a:pt x="0" y="775462"/>
                  </a:lnTo>
                  <a:lnTo>
                    <a:pt x="0" y="788162"/>
                  </a:lnTo>
                  <a:lnTo>
                    <a:pt x="1971167" y="788162"/>
                  </a:lnTo>
                  <a:lnTo>
                    <a:pt x="1971167" y="819912"/>
                  </a:lnTo>
                  <a:lnTo>
                    <a:pt x="2034667" y="788162"/>
                  </a:lnTo>
                  <a:lnTo>
                    <a:pt x="2047367" y="781812"/>
                  </a:lnTo>
                  <a:close/>
                </a:path>
                <a:path extrusionOk="0" h="2066925" w="4197350">
                  <a:moveTo>
                    <a:pt x="2080895" y="38100"/>
                  </a:moveTo>
                  <a:lnTo>
                    <a:pt x="2068195" y="31750"/>
                  </a:lnTo>
                  <a:lnTo>
                    <a:pt x="2004695" y="0"/>
                  </a:lnTo>
                  <a:lnTo>
                    <a:pt x="2004695" y="31750"/>
                  </a:lnTo>
                  <a:lnTo>
                    <a:pt x="33528" y="31750"/>
                  </a:lnTo>
                  <a:lnTo>
                    <a:pt x="33528" y="44450"/>
                  </a:lnTo>
                  <a:lnTo>
                    <a:pt x="2004695" y="44450"/>
                  </a:lnTo>
                  <a:lnTo>
                    <a:pt x="2004695" y="76200"/>
                  </a:lnTo>
                  <a:lnTo>
                    <a:pt x="2068195" y="44450"/>
                  </a:lnTo>
                  <a:lnTo>
                    <a:pt x="2080895" y="38100"/>
                  </a:lnTo>
                  <a:close/>
                </a:path>
                <a:path extrusionOk="0" h="2066925" w="4197350">
                  <a:moveTo>
                    <a:pt x="4197096" y="2028444"/>
                  </a:moveTo>
                  <a:lnTo>
                    <a:pt x="4184396" y="2022094"/>
                  </a:lnTo>
                  <a:lnTo>
                    <a:pt x="4120896" y="1990344"/>
                  </a:lnTo>
                  <a:lnTo>
                    <a:pt x="4120896" y="2022094"/>
                  </a:lnTo>
                  <a:lnTo>
                    <a:pt x="33528" y="2022094"/>
                  </a:lnTo>
                  <a:lnTo>
                    <a:pt x="33528" y="2034794"/>
                  </a:lnTo>
                  <a:lnTo>
                    <a:pt x="4120896" y="2034794"/>
                  </a:lnTo>
                  <a:lnTo>
                    <a:pt x="4120896" y="2066544"/>
                  </a:lnTo>
                  <a:lnTo>
                    <a:pt x="4184396" y="2034794"/>
                  </a:lnTo>
                  <a:lnTo>
                    <a:pt x="4197096" y="2028444"/>
                  </a:lnTo>
                  <a:close/>
                </a:path>
                <a:path extrusionOk="0" h="2066925" w="4197350">
                  <a:moveTo>
                    <a:pt x="4197223" y="1360932"/>
                  </a:moveTo>
                  <a:lnTo>
                    <a:pt x="4184523" y="1354582"/>
                  </a:lnTo>
                  <a:lnTo>
                    <a:pt x="4121023" y="1322832"/>
                  </a:lnTo>
                  <a:lnTo>
                    <a:pt x="4121023" y="1354582"/>
                  </a:lnTo>
                  <a:lnTo>
                    <a:pt x="48768" y="1354582"/>
                  </a:lnTo>
                  <a:lnTo>
                    <a:pt x="48768" y="1367282"/>
                  </a:lnTo>
                  <a:lnTo>
                    <a:pt x="4121023" y="1367282"/>
                  </a:lnTo>
                  <a:lnTo>
                    <a:pt x="4121023" y="1399032"/>
                  </a:lnTo>
                  <a:lnTo>
                    <a:pt x="4184523" y="1367282"/>
                  </a:lnTo>
                  <a:lnTo>
                    <a:pt x="4197223" y="13609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21" name="Google Shape;121;p7"/>
          <p:cNvSpPr txBox="1"/>
          <p:nvPr/>
        </p:nvSpPr>
        <p:spPr>
          <a:xfrm>
            <a:off x="7442961" y="2442159"/>
            <a:ext cx="956944" cy="300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rollDice( )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2" name="Google Shape;122;p7"/>
          <p:cNvSpPr txBox="1"/>
          <p:nvPr/>
        </p:nvSpPr>
        <p:spPr>
          <a:xfrm>
            <a:off x="6957821" y="3123946"/>
            <a:ext cx="192214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fv1 = getFaceValue( )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7"/>
          <p:cNvSpPr txBox="1"/>
          <p:nvPr/>
        </p:nvSpPr>
        <p:spPr>
          <a:xfrm>
            <a:off x="9083167" y="3762578"/>
            <a:ext cx="956944" cy="300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rollDice( )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Google Shape;124;p7"/>
          <p:cNvSpPr txBox="1"/>
          <p:nvPr/>
        </p:nvSpPr>
        <p:spPr>
          <a:xfrm>
            <a:off x="9057258" y="4356354"/>
            <a:ext cx="192214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fv2 = getFaceValue( )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"/>
          <p:cNvSpPr txBox="1"/>
          <p:nvPr>
            <p:ph type="title"/>
          </p:nvPr>
        </p:nvSpPr>
        <p:spPr>
          <a:xfrm>
            <a:off x="916939" y="270713"/>
            <a:ext cx="1035812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2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400">
                <a:latin typeface="Calibri"/>
                <a:ea typeface="Calibri"/>
                <a:cs typeface="Calibri"/>
                <a:sym typeface="Calibri"/>
              </a:rPr>
              <a:t>Process Steps in OOAD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823061" y="1483817"/>
            <a:ext cx="4601210" cy="452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en-US" sz="2800" u="sng">
                <a:latin typeface="Calibri"/>
                <a:ea typeface="Calibri"/>
                <a:cs typeface="Calibri"/>
                <a:sym typeface="Calibri"/>
              </a:rPr>
              <a:t>Define Design Class Diagrams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8"/>
          <p:cNvSpPr txBox="1"/>
          <p:nvPr/>
        </p:nvSpPr>
        <p:spPr>
          <a:xfrm>
            <a:off x="823061" y="1999614"/>
            <a:ext cx="2364105" cy="8331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2850">
            <a:spAutoFit/>
          </a:bodyPr>
          <a:lstStyle/>
          <a:p>
            <a:pPr indent="-227329" lvl="0" marL="240029" marR="5080" rtl="0" algn="l">
              <a:lnSpc>
                <a:spcPct val="107142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Design	class 	Illustrates		the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8"/>
          <p:cNvSpPr txBox="1"/>
          <p:nvPr/>
        </p:nvSpPr>
        <p:spPr>
          <a:xfrm>
            <a:off x="3380613" y="1999614"/>
            <a:ext cx="2202180" cy="8331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marR="5080" rtl="0" algn="r">
              <a:lnSpc>
                <a:spcPct val="11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diagram	</a:t>
            </a:r>
            <a:r>
              <a:rPr lang="en-US" sz="2800"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endParaRPr sz="2800"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indent="0" lvl="0" marL="0" marR="7620" rtl="0" algn="r">
              <a:lnSpc>
                <a:spcPct val="11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attributes	and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8"/>
          <p:cNvSpPr txBox="1"/>
          <p:nvPr/>
        </p:nvSpPr>
        <p:spPr>
          <a:xfrm>
            <a:off x="823061" y="2679662"/>
            <a:ext cx="3639185" cy="1047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7150">
            <a:spAutoFit/>
          </a:bodyPr>
          <a:lstStyle/>
          <a:p>
            <a:pPr indent="0" lvl="0" marL="241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methods of the classes.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rtl="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Shows the s/w classes.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8"/>
          <p:cNvSpPr txBox="1"/>
          <p:nvPr/>
        </p:nvSpPr>
        <p:spPr>
          <a:xfrm>
            <a:off x="823061" y="3785692"/>
            <a:ext cx="4759325" cy="22434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0325">
            <a:spAutoFit/>
          </a:bodyPr>
          <a:lstStyle/>
          <a:p>
            <a:pPr indent="-227329" lvl="0" marL="240029" marR="5080" rtl="0" algn="l">
              <a:lnSpc>
                <a:spcPct val="108214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Class	names	and	contents 	similar to domain model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5080" rtl="0" algn="l">
              <a:lnSpc>
                <a:spcPct val="1082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Eg.	Play	a	dice	game:	Design Class diagram (partial)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5" name="Google Shape;135;p8"/>
          <p:cNvGraphicFramePr/>
          <p:nvPr/>
        </p:nvGraphicFramePr>
        <p:xfrm>
          <a:off x="9380219" y="16992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{9E5A094D-FBF5-4B15-B8D8-541B39C3B87B}</a:tableStyleId>
              </a:tblPr>
              <a:tblGrid>
                <a:gridCol w="2164075"/>
              </a:tblGrid>
              <a:tr h="641350">
                <a:tc>
                  <a:txBody>
                    <a:bodyPr/>
                    <a:lstStyle/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Die</a:t>
                      </a:r>
                      <a:endParaRPr sz="2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246375" marB="0" marR="0" marL="0">
                    <a:lnL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4"/>
                    </a:solidFill>
                  </a:tcPr>
                </a:tc>
              </a:tr>
              <a:tr h="1312550">
                <a:tc>
                  <a:txBody>
                    <a:bodyPr/>
                    <a:lstStyle/>
                    <a:p>
                      <a:pPr indent="0" lvl="0" marL="91440" marR="340360" rtl="0" algn="l">
                        <a:lnSpc>
                          <a:spcPct val="132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faceValue : int die2 : Die</a:t>
                      </a:r>
                      <a:endParaRPr sz="2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84450" marB="0" marR="0" marL="0">
                    <a:lnL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4E79"/>
                    </a:solidFill>
                  </a:tcPr>
                </a:tc>
              </a:tr>
              <a:tr h="1324600">
                <a:tc>
                  <a:txBody>
                    <a:bodyPr/>
                    <a:lstStyle/>
                    <a:p>
                      <a:pPr indent="0" lvl="0" marL="91440" marR="199390" rtl="0" algn="l">
                        <a:lnSpc>
                          <a:spcPct val="13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getFaceValue( ) roll ( )</a:t>
                      </a:r>
                      <a:endParaRPr sz="2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2075" marB="0" marR="0" marL="0">
                    <a:lnL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4"/>
                    </a:solidFill>
                  </a:tcPr>
                </a:tc>
              </a:tr>
            </a:tbl>
          </a:graphicData>
        </a:graphic>
      </p:graphicFrame>
      <p:sp>
        <p:nvSpPr>
          <p:cNvPr id="136" name="Google Shape;136;p8"/>
          <p:cNvSpPr/>
          <p:nvPr/>
        </p:nvSpPr>
        <p:spPr>
          <a:xfrm>
            <a:off x="7790560" y="2934970"/>
            <a:ext cx="1577340" cy="76200"/>
          </a:xfrm>
          <a:custGeom>
            <a:rect b="b" l="l" r="r" t="t"/>
            <a:pathLst>
              <a:path extrusionOk="0" h="76200" w="1577340">
                <a:moveTo>
                  <a:pt x="1501521" y="0"/>
                </a:moveTo>
                <a:lnTo>
                  <a:pt x="1501368" y="15239"/>
                </a:lnTo>
                <a:lnTo>
                  <a:pt x="1501241" y="27939"/>
                </a:lnTo>
                <a:lnTo>
                  <a:pt x="1501203" y="31738"/>
                </a:lnTo>
                <a:lnTo>
                  <a:pt x="1513840" y="31876"/>
                </a:lnTo>
                <a:lnTo>
                  <a:pt x="1513713" y="44576"/>
                </a:lnTo>
                <a:lnTo>
                  <a:pt x="1501075" y="44576"/>
                </a:lnTo>
                <a:lnTo>
                  <a:pt x="1500759" y="76200"/>
                </a:lnTo>
                <a:lnTo>
                  <a:pt x="1565839" y="44576"/>
                </a:lnTo>
                <a:lnTo>
                  <a:pt x="1513713" y="44576"/>
                </a:lnTo>
                <a:lnTo>
                  <a:pt x="1501076" y="44438"/>
                </a:lnTo>
                <a:lnTo>
                  <a:pt x="1566125" y="44438"/>
                </a:lnTo>
                <a:lnTo>
                  <a:pt x="1577340" y="38988"/>
                </a:lnTo>
                <a:lnTo>
                  <a:pt x="1501521" y="0"/>
                </a:lnTo>
                <a:close/>
              </a:path>
              <a:path extrusionOk="0" h="76200" w="1577340">
                <a:moveTo>
                  <a:pt x="1501203" y="31738"/>
                </a:moveTo>
                <a:lnTo>
                  <a:pt x="1501202" y="31876"/>
                </a:lnTo>
                <a:lnTo>
                  <a:pt x="1501076" y="44438"/>
                </a:lnTo>
                <a:lnTo>
                  <a:pt x="1513713" y="44576"/>
                </a:lnTo>
                <a:lnTo>
                  <a:pt x="1513840" y="31876"/>
                </a:lnTo>
                <a:lnTo>
                  <a:pt x="1501203" y="31738"/>
                </a:lnTo>
                <a:close/>
              </a:path>
              <a:path extrusionOk="0" h="76200" w="1577340">
                <a:moveTo>
                  <a:pt x="254" y="15239"/>
                </a:moveTo>
                <a:lnTo>
                  <a:pt x="0" y="27939"/>
                </a:lnTo>
                <a:lnTo>
                  <a:pt x="1501076" y="44438"/>
                </a:lnTo>
                <a:lnTo>
                  <a:pt x="1501202" y="31876"/>
                </a:lnTo>
                <a:lnTo>
                  <a:pt x="1501203" y="31738"/>
                </a:lnTo>
                <a:lnTo>
                  <a:pt x="254" y="1523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graphicFrame>
        <p:nvGraphicFramePr>
          <p:cNvPr id="137" name="Google Shape;137;p8"/>
          <p:cNvGraphicFramePr/>
          <p:nvPr/>
        </p:nvGraphicFramePr>
        <p:xfrm>
          <a:off x="6179820" y="170230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{9E5A094D-FBF5-4B15-B8D8-541B39C3B87B}</a:tableStyleId>
              </a:tblPr>
              <a:tblGrid>
                <a:gridCol w="1618625"/>
              </a:tblGrid>
              <a:tr h="641350">
                <a:tc>
                  <a:txBody>
                    <a:bodyPr/>
                    <a:lstStyle/>
                    <a:p>
                      <a:pPr indent="0" lvl="0" marL="1543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DiceGame</a:t>
                      </a:r>
                      <a:endParaRPr sz="2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14300" marB="0" marR="0" marL="0">
                    <a:lnL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4"/>
                    </a:solidFill>
                  </a:tcPr>
                </a:tc>
              </a:tr>
              <a:tr h="1315075">
                <a:tc>
                  <a:txBody>
                    <a:bodyPr/>
                    <a:lstStyle/>
                    <a:p>
                      <a:pPr indent="0" lvl="0" marL="92075" marR="323850" rtl="0" algn="l">
                        <a:lnSpc>
                          <a:spcPct val="133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die1 : Die die2 : Die</a:t>
                      </a:r>
                      <a:endParaRPr sz="2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0800" marB="0" marR="0" marL="0">
                    <a:lnL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4E79"/>
                    </a:solidFill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indent="0" lvl="0" marL="9207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play( )</a:t>
                      </a:r>
                      <a:endParaRPr sz="2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13675" marB="0" marR="0" marL="0">
                    <a:lnL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4170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4"/>
                    </a:solidFill>
                  </a:tcPr>
                </a:tc>
              </a:tr>
            </a:tbl>
          </a:graphicData>
        </a:graphic>
      </p:graphicFrame>
      <p:sp>
        <p:nvSpPr>
          <p:cNvPr id="138" name="Google Shape;138;p8"/>
          <p:cNvSpPr txBox="1"/>
          <p:nvPr/>
        </p:nvSpPr>
        <p:spPr>
          <a:xfrm>
            <a:off x="7837423" y="2493645"/>
            <a:ext cx="17589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Google Shape;139;p8"/>
          <p:cNvSpPr txBox="1"/>
          <p:nvPr/>
        </p:nvSpPr>
        <p:spPr>
          <a:xfrm>
            <a:off x="9131554" y="2493645"/>
            <a:ext cx="17589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"/>
          <p:cNvSpPr txBox="1"/>
          <p:nvPr>
            <p:ph type="title"/>
          </p:nvPr>
        </p:nvSpPr>
        <p:spPr>
          <a:xfrm>
            <a:off x="910844" y="1912061"/>
            <a:ext cx="9857105" cy="2586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12700" marR="508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6000">
                <a:latin typeface="Times New Roman"/>
                <a:ea typeface="Times New Roman"/>
                <a:cs typeface="Times New Roman"/>
                <a:sym typeface="Times New Roman"/>
              </a:rPr>
              <a:t>ITERATIVE, EVOLUTIONARY AND AGILE – DEVELOPMENT PROCESS</a:t>
            </a:r>
            <a:endParaRPr sz="6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2025-11-19T09:50:28Z</dcterms:created>
  <dc:creator>Windows User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2022-08-25T00:00:00Z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2025-11-19T00:00:00Z</vt:filetime>
  </property>
  <property fmtid="{D5CDD505-2E9C-101B-9397-08002B2CF9AE}" pid="5" name="Producer">
    <vt:lpwstr>Microsoft® PowerPoint® 2013</vt:lpwstr>
  </property>
</Properties>
</file>